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9"/>
  </p:notesMasterIdLst>
  <p:sldIdLst>
    <p:sldId id="357" r:id="rId2"/>
    <p:sldId id="358" r:id="rId3"/>
    <p:sldId id="359" r:id="rId4"/>
    <p:sldId id="360" r:id="rId5"/>
    <p:sldId id="485" r:id="rId6"/>
    <p:sldId id="486" r:id="rId7"/>
    <p:sldId id="487" r:id="rId8"/>
    <p:sldId id="492" r:id="rId9"/>
    <p:sldId id="375" r:id="rId10"/>
    <p:sldId id="488" r:id="rId11"/>
    <p:sldId id="364" r:id="rId12"/>
    <p:sldId id="363" r:id="rId13"/>
    <p:sldId id="367" r:id="rId14"/>
    <p:sldId id="489" r:id="rId15"/>
    <p:sldId id="491" r:id="rId16"/>
    <p:sldId id="365" r:id="rId17"/>
    <p:sldId id="490" r:id="rId18"/>
    <p:sldId id="366" r:id="rId19"/>
    <p:sldId id="376" r:id="rId20"/>
    <p:sldId id="377" r:id="rId21"/>
    <p:sldId id="493" r:id="rId22"/>
    <p:sldId id="368" r:id="rId23"/>
    <p:sldId id="465" r:id="rId24"/>
    <p:sldId id="466" r:id="rId25"/>
    <p:sldId id="371" r:id="rId26"/>
    <p:sldId id="378" r:id="rId27"/>
    <p:sldId id="399" r:id="rId28"/>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40"/>
    <p:restoredTop sz="96190"/>
  </p:normalViewPr>
  <p:slideViewPr>
    <p:cSldViewPr snapToGrid="0" snapToObjects="1">
      <p:cViewPr varScale="1">
        <p:scale>
          <a:sx n="110" d="100"/>
          <a:sy n="110" d="100"/>
        </p:scale>
        <p:origin x="426" y="96"/>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22-11-2022</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‹nr.›</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22. november 2022</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22. november 2022</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22.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22.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22. november 2022</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22. november 2022</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22.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‹nr.›</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22.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22. november 2022</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‹nr.›</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22.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‹nr.›</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22. november 2022</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‹nr.›</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hyperlink" Target="https://www.talmundo.com/vlerick-onboarding-study)" TargetMode="Externa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hyperlink" Target="https://www.talmundo.com/vlerick-onboarding-study" TargetMode="Externa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hyperlink" Target="https://www.talmundo.com/case-study/manpowergroup-uk" TargetMode="Externa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sloanreview.mit.edu/article/getting-new-hires-up-to-speed-quickly/" TargetMode="Externa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2034935.fs1.hubspotusercontent-na1.net/hubfs/2034935/Demand%20specifications%20for%20%20onboarding%20systems-%20ENG.xlsx" TargetMode="Externa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0.svg"/><Relationship Id="rId2" Type="http://schemas.openxmlformats.org/officeDocument/2006/relationships/image" Target="../media/image39.png"/><Relationship Id="rId1" Type="http://schemas.openxmlformats.org/officeDocument/2006/relationships/slideLayout" Target="../slideLayouts/slideLayout8.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hyperlink" Target="https://www.thetalentboard.org/benchmark-research/cande-research-reports/" TargetMode="Externa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Your one click pitch template</a:t>
            </a: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start convince your boss</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838201" y="2860392"/>
            <a:ext cx="9144000"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en-GB" sz="7200" b="1" dirty="0">
                <a:solidFill>
                  <a:srgbClr val="26253E"/>
                </a:solidFill>
                <a:latin typeface="Telegraf" pitchFamily="2" charset="77"/>
              </a:rPr>
              <a:t>Onboarding system</a:t>
            </a:r>
          </a:p>
        </p:txBody>
      </p:sp>
    </p:spTree>
    <p:extLst>
      <p:ext uri="{BB962C8B-B14F-4D97-AF65-F5344CB8AC3E}">
        <p14:creationId xmlns:p14="http://schemas.microsoft.com/office/powerpoint/2010/main" val="175907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894749"/>
            <a:ext cx="10517711" cy="158505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Shorten</a:t>
            </a:r>
            <a:r>
              <a:rPr lang="da-DK" sz="4000" dirty="0"/>
              <a:t> </a:t>
            </a:r>
          </a:p>
          <a:p>
            <a:r>
              <a:rPr lang="da-DK" sz="4000" dirty="0"/>
              <a:t>time-to-</a:t>
            </a:r>
            <a:r>
              <a:rPr lang="da-DK" sz="4000" dirty="0" err="1"/>
              <a:t>productivity</a:t>
            </a:r>
            <a:endParaRPr lang="da-DK" sz="4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10</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16799" y="1843950"/>
            <a:ext cx="1810111" cy="3170099"/>
          </a:xfrm>
          <a:prstGeom prst="rect">
            <a:avLst/>
          </a:prstGeom>
          <a:noFill/>
        </p:spPr>
        <p:txBody>
          <a:bodyPr wrap="none" rtlCol="0">
            <a:spAutoFit/>
          </a:bodyPr>
          <a:lstStyle/>
          <a:p>
            <a:r>
              <a:rPr lang="da-DK" sz="20000" dirty="0">
                <a:solidFill>
                  <a:srgbClr val="26253E"/>
                </a:solidFill>
                <a:latin typeface="Telegraf" pitchFamily="2" charset="77"/>
              </a:rPr>
              <a:t>2</a:t>
            </a:r>
          </a:p>
        </p:txBody>
      </p:sp>
      <p:sp>
        <p:nvSpPr>
          <p:cNvPr id="9" name="Pladsholder til indhold 2">
            <a:extLst>
              <a:ext uri="{FF2B5EF4-FFF2-40B4-BE49-F238E27FC236}">
                <a16:creationId xmlns:a16="http://schemas.microsoft.com/office/drawing/2014/main" id="{D48CB887-DED5-9C48-B5A3-603DE02EE662}"/>
              </a:ext>
            </a:extLst>
          </p:cNvPr>
          <p:cNvSpPr txBox="1">
            <a:spLocks/>
          </p:cNvSpPr>
          <p:nvPr/>
        </p:nvSpPr>
        <p:spPr>
          <a:xfrm>
            <a:off x="5207203" y="3550405"/>
            <a:ext cx="6260272" cy="1411339"/>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With a digital onboarding system we will be able to deliver timed information and training material when new hires need it – without overwhelming them. We’ll be able to preboard them and ensure practical matters are sorted before they start and we can </a:t>
            </a:r>
          </a:p>
          <a:p>
            <a:pPr marL="0" indent="0">
              <a:lnSpc>
                <a:spcPct val="100000"/>
              </a:lnSpc>
              <a:buFont typeface="Arial" panose="020B0604020202020204" pitchFamily="34" charset="0"/>
              <a:buNone/>
            </a:pPr>
            <a:endParaRPr lang="en-US" sz="2000" dirty="0"/>
          </a:p>
        </p:txBody>
      </p:sp>
    </p:spTree>
    <p:extLst>
      <p:ext uri="{BB962C8B-B14F-4D97-AF65-F5344CB8AC3E}">
        <p14:creationId xmlns:p14="http://schemas.microsoft.com/office/powerpoint/2010/main" val="901379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9259687" cy="1947844"/>
          </a:xfrm>
        </p:spPr>
        <p:txBody>
          <a:bodyPr/>
          <a:lstStyle/>
          <a:p>
            <a:pPr lvl="0"/>
            <a:r>
              <a:rPr lang="en-US" sz="3200" dirty="0"/>
              <a:t>Good onboarding is proven to shorten </a:t>
            </a:r>
            <a:br>
              <a:rPr lang="en-US" sz="3200" dirty="0"/>
            </a:br>
            <a:r>
              <a:rPr lang="en-US" sz="3200" dirty="0"/>
              <a:t>“time-to-productivity” by up to 70%</a:t>
            </a:r>
            <a:endParaRPr lang="da-DK" sz="36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11</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72526"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70%</a:t>
            </a:r>
          </a:p>
        </p:txBody>
      </p:sp>
      <p:sp>
        <p:nvSpPr>
          <p:cNvPr id="4" name="Tekstfelt 3">
            <a:extLst>
              <a:ext uri="{FF2B5EF4-FFF2-40B4-BE49-F238E27FC236}">
                <a16:creationId xmlns:a16="http://schemas.microsoft.com/office/drawing/2014/main" id="{E6BA411C-8854-1F4D-8D16-F9DB2E6CBC68}"/>
              </a:ext>
            </a:extLst>
          </p:cNvPr>
          <p:cNvSpPr txBox="1"/>
          <p:nvPr/>
        </p:nvSpPr>
        <p:spPr>
          <a:xfrm>
            <a:off x="8536477" y="6349624"/>
            <a:ext cx="3182281" cy="246221"/>
          </a:xfrm>
          <a:prstGeom prst="rect">
            <a:avLst/>
          </a:prstGeom>
          <a:noFill/>
        </p:spPr>
        <p:txBody>
          <a:bodyPr wrap="none" rtlCol="0">
            <a:spAutoFit/>
          </a:bodyPr>
          <a:lstStyle/>
          <a:p>
            <a:r>
              <a:rPr lang="en-US" sz="1000" dirty="0" err="1">
                <a:latin typeface="Telegraf" pitchFamily="2" charset="77"/>
              </a:rPr>
              <a:t>Laurano</a:t>
            </a:r>
            <a:r>
              <a:rPr lang="en-US" sz="1000" dirty="0">
                <a:latin typeface="Telegraf" pitchFamily="2" charset="77"/>
              </a:rPr>
              <a:t>, M., The True Cost of a Bad Hire, 2013, p.12</a:t>
            </a:r>
            <a:endParaRPr lang="da-DK" sz="1000" dirty="0">
              <a:latin typeface="Telegraf" pitchFamily="2" charset="77"/>
            </a:endParaRPr>
          </a:p>
        </p:txBody>
      </p:sp>
    </p:spTree>
    <p:extLst>
      <p:ext uri="{BB962C8B-B14F-4D97-AF65-F5344CB8AC3E}">
        <p14:creationId xmlns:p14="http://schemas.microsoft.com/office/powerpoint/2010/main" val="4227803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2"/>
            <a:ext cx="8894729" cy="2524435"/>
          </a:xfrm>
        </p:spPr>
        <p:txBody>
          <a:bodyPr/>
          <a:lstStyle/>
          <a:p>
            <a:r>
              <a:rPr lang="en-US" sz="3200" dirty="0">
                <a:hlinkClick r:id="rId2"/>
              </a:rPr>
              <a:t>66% </a:t>
            </a:r>
            <a:r>
              <a:rPr lang="en-US" sz="3200" dirty="0"/>
              <a:t>of new employees list job duties, expectations, and results as their biggest onboarding challenges</a:t>
            </a:r>
            <a:endParaRPr lang="da-DK" sz="3600"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85351"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66%</a:t>
            </a:r>
          </a:p>
        </p:txBody>
      </p:sp>
    </p:spTree>
    <p:extLst>
      <p:ext uri="{BB962C8B-B14F-4D97-AF65-F5344CB8AC3E}">
        <p14:creationId xmlns:p14="http://schemas.microsoft.com/office/powerpoint/2010/main" val="3752094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118555"/>
            <a:ext cx="9259687" cy="1600200"/>
          </a:xfrm>
        </p:spPr>
        <p:txBody>
          <a:bodyPr/>
          <a:lstStyle/>
          <a:p>
            <a:pPr lvl="0"/>
            <a:r>
              <a:rPr lang="en-US" dirty="0"/>
              <a:t>Studies show that </a:t>
            </a:r>
            <a:r>
              <a:rPr lang="en-US" dirty="0">
                <a:hlinkClick r:id="rId2"/>
              </a:rPr>
              <a:t>+ 50% </a:t>
            </a:r>
            <a:r>
              <a:rPr lang="en-US" dirty="0"/>
              <a:t>of employees say that onboarding shortened their learning curve</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13</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49723" y="1898795"/>
            <a:ext cx="3446777"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+50%</a:t>
            </a:r>
          </a:p>
        </p:txBody>
      </p:sp>
    </p:spTree>
    <p:extLst>
      <p:ext uri="{BB962C8B-B14F-4D97-AF65-F5344CB8AC3E}">
        <p14:creationId xmlns:p14="http://schemas.microsoft.com/office/powerpoint/2010/main" val="4088811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964267"/>
            <a:ext cx="10517711" cy="1464733"/>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a:t>Increase new </a:t>
            </a:r>
            <a:r>
              <a:rPr lang="da-DK" sz="4000" dirty="0" err="1"/>
              <a:t>hire</a:t>
            </a:r>
            <a:r>
              <a:rPr lang="da-DK" sz="4000" dirty="0"/>
              <a:t> </a:t>
            </a:r>
          </a:p>
          <a:p>
            <a:r>
              <a:rPr lang="da-DK" sz="4000" dirty="0"/>
              <a:t>retention</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56664" cy="2054528"/>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onboarding system we’ll be able to </a:t>
            </a:r>
            <a:r>
              <a:rPr lang="en-US" sz="2000" dirty="0">
                <a:ea typeface="Times New Roman" panose="02020603050405020304" pitchFamily="18" charset="0"/>
              </a:rPr>
              <a:t>reduce new hire turnover by ensuring and </a:t>
            </a:r>
            <a:r>
              <a:rPr lang="en-US" sz="2000" b="1" dirty="0">
                <a:ea typeface="Times New Roman" panose="02020603050405020304" pitchFamily="18" charset="0"/>
              </a:rPr>
              <a:t>streamlining how we </a:t>
            </a:r>
            <a:r>
              <a:rPr lang="en-US" sz="2000" b="1" dirty="0">
                <a:ea typeface="Times New Roman" panose="02020603050405020304" pitchFamily="18" charset="0"/>
                <a:cs typeface="Times New Roman" panose="02020603050405020304" pitchFamily="18" charset="0"/>
              </a:rPr>
              <a:t>integrate </a:t>
            </a:r>
            <a:r>
              <a:rPr lang="en-US" sz="2000" b="1" dirty="0" err="1">
                <a:ea typeface="Times New Roman" panose="02020603050405020304" pitchFamily="18" charset="0"/>
                <a:cs typeface="Times New Roman" panose="02020603050405020304" pitchFamily="18" charset="0"/>
              </a:rPr>
              <a:t>onboardees</a:t>
            </a:r>
            <a:r>
              <a:rPr lang="en-US" sz="2000" b="1" dirty="0">
                <a:ea typeface="Times New Roman" panose="02020603050405020304" pitchFamily="18" charset="0"/>
                <a:cs typeface="Times New Roman" panose="02020603050405020304" pitchFamily="18" charset="0"/>
              </a:rPr>
              <a:t> into our culture and company </a:t>
            </a:r>
            <a:r>
              <a:rPr lang="en-US" sz="2000" dirty="0">
                <a:ea typeface="Times New Roman" panose="02020603050405020304" pitchFamily="18" charset="0"/>
                <a:cs typeface="Times New Roman" panose="02020603050405020304" pitchFamily="18" charset="0"/>
              </a:rPr>
              <a:t>as a whole. Setting up personalized onboarding journeys will help us give all </a:t>
            </a:r>
            <a:r>
              <a:rPr lang="en-US" sz="2000" dirty="0" err="1">
                <a:ea typeface="Times New Roman" panose="02020603050405020304" pitchFamily="18" charset="0"/>
                <a:cs typeface="Times New Roman" panose="02020603050405020304" pitchFamily="18" charset="0"/>
              </a:rPr>
              <a:t>onboardees</a:t>
            </a:r>
            <a:r>
              <a:rPr lang="en-US" sz="2000" dirty="0">
                <a:ea typeface="Times New Roman" panose="02020603050405020304" pitchFamily="18" charset="0"/>
                <a:cs typeface="Times New Roman" panose="02020603050405020304" pitchFamily="18" charset="0"/>
              </a:rPr>
              <a:t> a good start with the right training, communication and support the need to thrive from the outset. </a:t>
            </a:r>
            <a:endParaRPr lang="en-US" sz="2000"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14</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3</a:t>
            </a:r>
          </a:p>
        </p:txBody>
      </p:sp>
    </p:spTree>
    <p:extLst>
      <p:ext uri="{BB962C8B-B14F-4D97-AF65-F5344CB8AC3E}">
        <p14:creationId xmlns:p14="http://schemas.microsoft.com/office/powerpoint/2010/main" val="1369549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810934"/>
            <a:ext cx="7657403" cy="2295904"/>
          </a:xfrm>
        </p:spPr>
        <p:txBody>
          <a:bodyPr/>
          <a:lstStyle/>
          <a:p>
            <a:pPr lvl="0"/>
            <a:r>
              <a:rPr lang="en-US" dirty="0"/>
              <a:t>72% need to understand the work culture before accepting an offer</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37260"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72%</a:t>
            </a:r>
          </a:p>
        </p:txBody>
      </p:sp>
      <p:sp>
        <p:nvSpPr>
          <p:cNvPr id="4" name="Tekstfelt 3">
            <a:extLst>
              <a:ext uri="{FF2B5EF4-FFF2-40B4-BE49-F238E27FC236}">
                <a16:creationId xmlns:a16="http://schemas.microsoft.com/office/drawing/2014/main" id="{9F3F5528-A101-964C-A1D0-26C83682F9E2}"/>
              </a:ext>
            </a:extLst>
          </p:cNvPr>
          <p:cNvSpPr txBox="1"/>
          <p:nvPr/>
        </p:nvSpPr>
        <p:spPr>
          <a:xfrm>
            <a:off x="6203353" y="6355689"/>
            <a:ext cx="5623655" cy="246221"/>
          </a:xfrm>
          <a:prstGeom prst="rect">
            <a:avLst/>
          </a:prstGeom>
          <a:noFill/>
        </p:spPr>
        <p:txBody>
          <a:bodyPr wrap="none" rtlCol="0">
            <a:spAutoFit/>
          </a:bodyPr>
          <a:lstStyle/>
          <a:p>
            <a:r>
              <a:rPr lang="en-US" sz="1000" dirty="0"/>
              <a:t>https://</a:t>
            </a:r>
            <a:r>
              <a:rPr lang="en-US" sz="1000" dirty="0" err="1"/>
              <a:t>www.pwc.com</a:t>
            </a:r>
            <a:r>
              <a:rPr lang="en-US" sz="1000" dirty="0"/>
              <a:t>/us/</a:t>
            </a:r>
            <a:r>
              <a:rPr lang="en-US" sz="1000" dirty="0" err="1"/>
              <a:t>en</a:t>
            </a:r>
            <a:r>
              <a:rPr lang="en-US" sz="1000" dirty="0"/>
              <a:t>/services/consulting/business-transformation/library/</a:t>
            </a:r>
            <a:r>
              <a:rPr lang="en-US" sz="1000" dirty="0" err="1"/>
              <a:t>hr-recruiting.html</a:t>
            </a:r>
            <a:endParaRPr lang="da-DK" sz="1000" dirty="0"/>
          </a:p>
        </p:txBody>
      </p:sp>
    </p:spTree>
    <p:extLst>
      <p:ext uri="{BB962C8B-B14F-4D97-AF65-F5344CB8AC3E}">
        <p14:creationId xmlns:p14="http://schemas.microsoft.com/office/powerpoint/2010/main" val="2061201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657403" cy="1795779"/>
          </a:xfrm>
        </p:spPr>
        <p:txBody>
          <a:bodyPr/>
          <a:lstStyle/>
          <a:p>
            <a:pPr lvl="0"/>
            <a:r>
              <a:rPr lang="en-US" dirty="0"/>
              <a:t>Pre- and onboarding can help boost new hire retention by up to 82%!</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70779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82%</a:t>
            </a:r>
          </a:p>
        </p:txBody>
      </p:sp>
      <p:sp>
        <p:nvSpPr>
          <p:cNvPr id="4" name="Tekstfelt 3">
            <a:extLst>
              <a:ext uri="{FF2B5EF4-FFF2-40B4-BE49-F238E27FC236}">
                <a16:creationId xmlns:a16="http://schemas.microsoft.com/office/drawing/2014/main" id="{9F3F5528-A101-964C-A1D0-26C83682F9E2}"/>
              </a:ext>
            </a:extLst>
          </p:cNvPr>
          <p:cNvSpPr txBox="1"/>
          <p:nvPr/>
        </p:nvSpPr>
        <p:spPr>
          <a:xfrm>
            <a:off x="8540152" y="6355689"/>
            <a:ext cx="3199915" cy="246221"/>
          </a:xfrm>
          <a:prstGeom prst="rect">
            <a:avLst/>
          </a:prstGeom>
          <a:noFill/>
        </p:spPr>
        <p:txBody>
          <a:bodyPr wrap="none" rtlCol="0">
            <a:spAutoFit/>
          </a:bodyPr>
          <a:lstStyle/>
          <a:p>
            <a:r>
              <a:rPr lang="en-US" sz="1000" dirty="0" err="1"/>
              <a:t>Laurano</a:t>
            </a:r>
            <a:r>
              <a:rPr lang="en-US" sz="1000" dirty="0"/>
              <a:t>, M., The True Cost of a Bad Hire, 2013, p.12</a:t>
            </a:r>
            <a:endParaRPr lang="da-DK" sz="1000" dirty="0"/>
          </a:p>
        </p:txBody>
      </p:sp>
    </p:spTree>
    <p:extLst>
      <p:ext uri="{BB962C8B-B14F-4D97-AF65-F5344CB8AC3E}">
        <p14:creationId xmlns:p14="http://schemas.microsoft.com/office/powerpoint/2010/main" val="1245836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2438411"/>
            <a:ext cx="10517711" cy="99059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err="1"/>
              <a:t>Improve</a:t>
            </a:r>
            <a:r>
              <a:rPr lang="da-DK" sz="4000" dirty="0"/>
              <a:t> </a:t>
            </a:r>
            <a:r>
              <a:rPr lang="da-DK" sz="4000" dirty="0" err="1"/>
              <a:t>our</a:t>
            </a:r>
            <a:r>
              <a:rPr lang="da-DK" sz="4000" dirty="0"/>
              <a:t> </a:t>
            </a:r>
            <a:r>
              <a:rPr lang="da-DK" sz="4000" dirty="0" err="1"/>
              <a:t>bottom</a:t>
            </a:r>
            <a:r>
              <a:rPr lang="da-DK" sz="4000" dirty="0"/>
              <a:t> line</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050410" cy="2020662"/>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000" dirty="0"/>
              <a:t>With a digital onboarding system we can minimize the costs of replacing employees. We’ll save time and money on administration and we’ll be able to lift new hire performance, which shows directly on our bottom line. </a:t>
            </a:r>
            <a:endParaRPr lang="en-US" sz="2000" b="1" dirty="0"/>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4</a:t>
            </a:r>
          </a:p>
        </p:txBody>
      </p:sp>
    </p:spTree>
    <p:extLst>
      <p:ext uri="{BB962C8B-B14F-4D97-AF65-F5344CB8AC3E}">
        <p14:creationId xmlns:p14="http://schemas.microsoft.com/office/powerpoint/2010/main" val="1704645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174521"/>
            <a:ext cx="9259687" cy="1736738"/>
          </a:xfrm>
        </p:spPr>
        <p:txBody>
          <a:bodyPr/>
          <a:lstStyle/>
          <a:p>
            <a:pPr lvl="0"/>
            <a:r>
              <a:rPr lang="en-US" dirty="0"/>
              <a:t>Organizations that prioritize digital onboarding </a:t>
            </a:r>
            <a:br>
              <a:rPr lang="en-US" dirty="0"/>
            </a:br>
            <a:r>
              <a:rPr lang="en-US" dirty="0"/>
              <a:t>can reduce non-starters by more than </a:t>
            </a:r>
            <a:r>
              <a:rPr lang="en-US" dirty="0">
                <a:hlinkClick r:id="rId2"/>
              </a:rPr>
              <a:t>35%</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8175"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35%</a:t>
            </a:r>
          </a:p>
        </p:txBody>
      </p:sp>
    </p:spTree>
    <p:extLst>
      <p:ext uri="{BB962C8B-B14F-4D97-AF65-F5344CB8AC3E}">
        <p14:creationId xmlns:p14="http://schemas.microsoft.com/office/powerpoint/2010/main" val="2840917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795779"/>
          </a:xfrm>
        </p:spPr>
        <p:txBody>
          <a:bodyPr/>
          <a:lstStyle/>
          <a:p>
            <a:pPr lvl="0"/>
            <a:r>
              <a:rPr lang="en-US" dirty="0"/>
              <a:t>With automation HR can save up to +5 hours per </a:t>
            </a:r>
            <a:r>
              <a:rPr lang="en-US" dirty="0" err="1"/>
              <a:t>onboardee</a:t>
            </a:r>
            <a:r>
              <a:rPr lang="en-US" dirty="0"/>
              <a:t> in administrative </a:t>
            </a:r>
            <a:br>
              <a:rPr lang="en-US" dirty="0"/>
            </a:br>
            <a:r>
              <a:rPr lang="en-US" dirty="0"/>
              <a:t>work alone</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5184433"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+5 </a:t>
            </a:r>
            <a:r>
              <a:rPr lang="da-DK" sz="9000" b="1" dirty="0" err="1">
                <a:solidFill>
                  <a:srgbClr val="26253E">
                    <a:alpha val="20000"/>
                  </a:srgbClr>
                </a:solidFill>
                <a:latin typeface="Telegraf" pitchFamily="2" charset="77"/>
              </a:rPr>
              <a:t>hours</a:t>
            </a:r>
            <a:endParaRPr lang="da-DK" sz="9000" b="1" dirty="0">
              <a:solidFill>
                <a:srgbClr val="26253E">
                  <a:alpha val="20000"/>
                </a:srgbClr>
              </a:solidFill>
              <a:latin typeface="Telegraf" pitchFamily="2" charset="77"/>
            </a:endParaRPr>
          </a:p>
        </p:txBody>
      </p:sp>
      <p:sp>
        <p:nvSpPr>
          <p:cNvPr id="4" name="Tekstfelt 3">
            <a:extLst>
              <a:ext uri="{FF2B5EF4-FFF2-40B4-BE49-F238E27FC236}">
                <a16:creationId xmlns:a16="http://schemas.microsoft.com/office/drawing/2014/main" id="{9F3F5528-A101-964C-A1D0-26C83682F9E2}"/>
              </a:ext>
            </a:extLst>
          </p:cNvPr>
          <p:cNvSpPr txBox="1"/>
          <p:nvPr/>
        </p:nvSpPr>
        <p:spPr>
          <a:xfrm>
            <a:off x="7884548" y="6355689"/>
            <a:ext cx="3918060" cy="246221"/>
          </a:xfrm>
          <a:prstGeom prst="rect">
            <a:avLst/>
          </a:prstGeom>
          <a:noFill/>
        </p:spPr>
        <p:txBody>
          <a:bodyPr wrap="none" rtlCol="0">
            <a:spAutoFit/>
          </a:bodyPr>
          <a:lstStyle/>
          <a:p>
            <a:r>
              <a:rPr lang="en-US" sz="1000" dirty="0"/>
              <a:t>National CareerBuilder Survey by Harris Poll, CareerBuilder, 2017</a:t>
            </a:r>
            <a:endParaRPr lang="da-DK" sz="1000" dirty="0"/>
          </a:p>
        </p:txBody>
      </p:sp>
    </p:spTree>
    <p:extLst>
      <p:ext uri="{BB962C8B-B14F-4D97-AF65-F5344CB8AC3E}">
        <p14:creationId xmlns:p14="http://schemas.microsoft.com/office/powerpoint/2010/main" val="438451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882063" y="2815056"/>
            <a:ext cx="9882248" cy="613944"/>
          </a:xfrm>
        </p:spPr>
        <p:txBody>
          <a:bodyPr anchor="t">
            <a:noAutofit/>
          </a:bodyPr>
          <a:lstStyle/>
          <a:p>
            <a:pPr>
              <a:lnSpc>
                <a:spcPct val="100000"/>
              </a:lnSpc>
            </a:pPr>
            <a:r>
              <a:rPr lang="en-US" sz="5400" dirty="0"/>
              <a:t>20% of new hires leave</a:t>
            </a:r>
            <a:br>
              <a:rPr lang="en-US" sz="3600" b="0" dirty="0">
                <a:solidFill>
                  <a:srgbClr val="26253E"/>
                </a:solidFill>
                <a:latin typeface="Telegraf" pitchFamily="2" charset="77"/>
              </a:rPr>
            </a:br>
            <a:r>
              <a:rPr lang="en-US" sz="3600" b="0" dirty="0">
                <a:solidFill>
                  <a:srgbClr val="26253E"/>
                </a:solidFill>
                <a:latin typeface="Telegraf" pitchFamily="2" charset="77"/>
              </a:rPr>
              <a:t>..</a:t>
            </a:r>
            <a:r>
              <a:rPr lang="en-US" sz="3200" b="0" dirty="0"/>
              <a:t>for a new opportunity within the first </a:t>
            </a:r>
            <a:br>
              <a:rPr lang="en-US" sz="3200" b="0" dirty="0"/>
            </a:br>
            <a:r>
              <a:rPr lang="en-US" sz="3200" b="0" dirty="0"/>
              <a:t>45 days on the job! </a:t>
            </a:r>
            <a:endParaRPr lang="da-DK" sz="36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3304593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242046"/>
            <a:ext cx="7812678" cy="2362969"/>
          </a:xfrm>
        </p:spPr>
        <p:txBody>
          <a:bodyPr/>
          <a:lstStyle/>
          <a:p>
            <a:pPr lvl="0"/>
            <a:r>
              <a:rPr lang="en-US" dirty="0"/>
              <a:t>Organizations with shorter proficiency learning curves minimize the financial impact of lost productivity on their bottom </a:t>
            </a:r>
            <a:r>
              <a:rPr lang="en-US" u="sng" dirty="0">
                <a:hlinkClick r:id="rId2"/>
              </a:rPr>
              <a:t>line by up to 2.5%.</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20</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941831"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2,5%</a:t>
            </a:r>
          </a:p>
        </p:txBody>
      </p:sp>
    </p:spTree>
    <p:extLst>
      <p:ext uri="{BB962C8B-B14F-4D97-AF65-F5344CB8AC3E}">
        <p14:creationId xmlns:p14="http://schemas.microsoft.com/office/powerpoint/2010/main" val="216262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3" y="1507012"/>
            <a:ext cx="8484710" cy="4385787"/>
          </a:xfrm>
        </p:spPr>
        <p:txBody>
          <a:bodyPr/>
          <a:lstStyle/>
          <a:p>
            <a:r>
              <a:rPr lang="da-DK" sz="4000" dirty="0"/>
              <a:t>To sum up</a:t>
            </a:r>
            <a:br>
              <a:rPr lang="da-DK" dirty="0"/>
            </a:br>
            <a:r>
              <a:rPr lang="en-US" b="0" dirty="0"/>
              <a:t>A digital onboarding system will help improve new hire engagement through ongoing communication and storytelling. We’ll be able to shorten time-to-productivity through timed training and check-ins and increase retention by integrating new hires better into our work culture. And ultimately, this will all help us improve our bottom. </a:t>
            </a:r>
            <a:endParaRPr lang="da-DK"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21</a:t>
            </a:fld>
            <a:endParaRPr lang="da-DK"/>
          </a:p>
        </p:txBody>
      </p:sp>
    </p:spTree>
    <p:extLst>
      <p:ext uri="{BB962C8B-B14F-4D97-AF65-F5344CB8AC3E}">
        <p14:creationId xmlns:p14="http://schemas.microsoft.com/office/powerpoint/2010/main" val="3727305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en-US" dirty="0"/>
              <a:t>…</a:t>
            </a:r>
            <a:r>
              <a:rPr lang="da-DK" dirty="0"/>
              <a:t>And </a:t>
            </a:r>
            <a:r>
              <a:rPr lang="da-DK" dirty="0" err="1"/>
              <a:t>there</a:t>
            </a:r>
            <a:r>
              <a:rPr lang="da-DK" dirty="0"/>
              <a:t> is more!</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22</a:t>
            </a:fld>
            <a:endParaRPr lang="da-DK"/>
          </a:p>
        </p:txBody>
      </p:sp>
    </p:spTree>
    <p:extLst>
      <p:ext uri="{BB962C8B-B14F-4D97-AF65-F5344CB8AC3E}">
        <p14:creationId xmlns:p14="http://schemas.microsoft.com/office/powerpoint/2010/main" val="2179815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23</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en-US" sz="2400" dirty="0"/>
              <a:t>Digital and automated processes </a:t>
            </a:r>
            <a:br>
              <a:rPr lang="en-US" sz="2400" dirty="0"/>
            </a:br>
            <a:r>
              <a:rPr lang="en-US" sz="2400" dirty="0"/>
              <a:t>will free up internal resources</a:t>
            </a:r>
          </a:p>
          <a:p>
            <a:r>
              <a:rPr lang="da-DK" sz="2400" dirty="0"/>
              <a:t>No </a:t>
            </a:r>
            <a:r>
              <a:rPr lang="da-DK" sz="2400" dirty="0" err="1"/>
              <a:t>internal</a:t>
            </a:r>
            <a:r>
              <a:rPr lang="da-DK" sz="2400" dirty="0"/>
              <a:t> IT </a:t>
            </a:r>
            <a:r>
              <a:rPr lang="da-DK" sz="2400" dirty="0" err="1"/>
              <a:t>resources</a:t>
            </a:r>
            <a:r>
              <a:rPr lang="da-DK" sz="2400" dirty="0"/>
              <a:t> </a:t>
            </a:r>
            <a:r>
              <a:rPr lang="da-DK" sz="2400" dirty="0" err="1"/>
              <a:t>needed</a:t>
            </a:r>
            <a:r>
              <a:rPr lang="da-DK" sz="2400" dirty="0"/>
              <a:t> </a:t>
            </a:r>
            <a:br>
              <a:rPr lang="da-DK" sz="2400" dirty="0"/>
            </a:br>
            <a:r>
              <a:rPr lang="da-DK" sz="2400" dirty="0"/>
              <a:t>for </a:t>
            </a:r>
            <a:r>
              <a:rPr lang="da-DK" sz="2400" dirty="0" err="1"/>
              <a:t>daily</a:t>
            </a:r>
            <a:r>
              <a:rPr lang="da-DK" sz="2400" dirty="0"/>
              <a:t> </a:t>
            </a:r>
            <a:r>
              <a:rPr lang="da-DK" sz="2400" dirty="0" err="1"/>
              <a:t>usage</a:t>
            </a:r>
            <a:endParaRPr lang="da-DK" sz="2400" dirty="0"/>
          </a:p>
          <a:p>
            <a:r>
              <a:rPr lang="en-US" sz="2400" dirty="0"/>
              <a:t>We’ll have free local support </a:t>
            </a:r>
            <a:br>
              <a:rPr lang="en-US" sz="2400" dirty="0"/>
            </a:br>
            <a:r>
              <a:rPr lang="en-US" sz="2400" dirty="0"/>
              <a:t>every day from 8-17</a:t>
            </a:r>
            <a:endParaRPr lang="da-DK" sz="2400" dirty="0"/>
          </a:p>
          <a:p>
            <a:pPr lvl="0"/>
            <a:r>
              <a:rPr lang="en-US" sz="2400" dirty="0"/>
              <a:t>We’ll have access to consultancy </a:t>
            </a:r>
            <a:br>
              <a:rPr lang="en-US" sz="2400" dirty="0"/>
            </a:br>
            <a:r>
              <a:rPr lang="en-US" sz="2400" dirty="0"/>
              <a:t>if needed</a:t>
            </a:r>
            <a:endParaRPr lang="da-DK" sz="2400" dirty="0"/>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600199"/>
            <a:ext cx="8681357" cy="538843"/>
          </a:xfrm>
        </p:spPr>
        <p:txBody>
          <a:bodyPr/>
          <a:lstStyle/>
          <a:p>
            <a:r>
              <a:rPr lang="da-DK" b="1" dirty="0" err="1"/>
              <a:t>It’s</a:t>
            </a:r>
            <a:r>
              <a:rPr lang="da-DK" b="1" dirty="0"/>
              <a:t> </a:t>
            </a:r>
            <a:r>
              <a:rPr lang="da-DK" b="1" dirty="0" err="1"/>
              <a:t>like</a:t>
            </a:r>
            <a:r>
              <a:rPr lang="da-DK" b="1" dirty="0"/>
              <a:t> a digital HR </a:t>
            </a:r>
            <a:r>
              <a:rPr lang="da-DK" b="1" dirty="0" err="1"/>
              <a:t>assistant</a:t>
            </a:r>
            <a:endParaRPr lang="da-DK" b="1" dirty="0"/>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27953760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24</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838199" y="2304419"/>
            <a:ext cx="6491991" cy="3967076"/>
          </a:xfrm>
        </p:spPr>
        <p:txBody>
          <a:bodyPr/>
          <a:lstStyle/>
          <a:p>
            <a:pPr marL="0" indent="0">
              <a:buNone/>
            </a:pPr>
            <a:r>
              <a:rPr lang="da-DK" b="1" dirty="0"/>
              <a:t>Yes, </a:t>
            </a:r>
          </a:p>
          <a:p>
            <a:pPr marL="0" indent="0">
              <a:buNone/>
            </a:pPr>
            <a:endParaRPr lang="da-DK" dirty="0"/>
          </a:p>
          <a:p>
            <a:r>
              <a:rPr lang="en-US" dirty="0"/>
              <a:t>It is 100% GDPR compliant</a:t>
            </a:r>
            <a:endParaRPr lang="da-DK" dirty="0"/>
          </a:p>
          <a:p>
            <a:pPr lvl="4"/>
            <a:r>
              <a:rPr lang="en-GB" sz="1400" dirty="0">
                <a:latin typeface="Telegraf" pitchFamily="2" charset="77"/>
              </a:rPr>
              <a:t>We’ll always have candidate &amp; employee consent</a:t>
            </a:r>
          </a:p>
          <a:p>
            <a:pPr lvl="4"/>
            <a:r>
              <a:rPr lang="en-GB" sz="1400" dirty="0">
                <a:latin typeface="Telegraf" pitchFamily="2" charset="77"/>
              </a:rPr>
              <a:t>We’ll have deletion policy &amp; user management in place</a:t>
            </a:r>
          </a:p>
          <a:p>
            <a:pPr lvl="4"/>
            <a:r>
              <a:rPr lang="en-GB" sz="1400" dirty="0">
                <a:latin typeface="Telegraf" pitchFamily="2" charset="77"/>
              </a:rPr>
              <a:t>Vendor is under IT audit by external IT revisions</a:t>
            </a:r>
          </a:p>
          <a:p>
            <a:pPr lvl="4"/>
            <a:r>
              <a:rPr lang="en-GB" sz="1400" dirty="0">
                <a:latin typeface="Telegraf" pitchFamily="2" charset="77"/>
              </a:rPr>
              <a:t>We’ll have secure data storage</a:t>
            </a:r>
          </a:p>
          <a:p>
            <a:pPr lvl="4"/>
            <a:r>
              <a:rPr lang="en-GB" sz="1400" dirty="0">
                <a:latin typeface="Telegraf" pitchFamily="2" charset="77"/>
              </a:rPr>
              <a:t>Data processor agreement from vendor is our guarantee</a:t>
            </a:r>
          </a:p>
          <a:p>
            <a:pPr marL="108000" lvl="1" indent="0">
              <a:buNone/>
            </a:pPr>
            <a:endParaRPr lang="en-GB" dirty="0">
              <a:latin typeface="Telegraf" pitchFamily="2" charset="77"/>
            </a:endParaRPr>
          </a:p>
          <a:p>
            <a:pPr lvl="1"/>
            <a:endParaRPr lang="en-GB" dirty="0">
              <a:latin typeface="Telegraf" pitchFamily="2" charset="77"/>
            </a:endParaRPr>
          </a:p>
          <a:p>
            <a:pPr lvl="1"/>
            <a:endParaRPr lang="da-DK" dirty="0"/>
          </a:p>
          <a:p>
            <a:pPr marL="0" indent="0">
              <a:buNone/>
            </a:pP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p:txBody>
          <a:bodyPr/>
          <a:lstStyle/>
          <a:p>
            <a:pPr>
              <a:lnSpc>
                <a:spcPct val="100000"/>
              </a:lnSpc>
            </a:pPr>
            <a:r>
              <a:rPr lang="en-US" b="1" dirty="0"/>
              <a:t>And in case you wonder…</a:t>
            </a:r>
            <a:endParaRPr lang="da-DK" b="1" dirty="0"/>
          </a:p>
        </p:txBody>
      </p:sp>
    </p:spTree>
    <p:extLst>
      <p:ext uri="{BB962C8B-B14F-4D97-AF65-F5344CB8AC3E}">
        <p14:creationId xmlns:p14="http://schemas.microsoft.com/office/powerpoint/2010/main" val="1031757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9" y="3156653"/>
            <a:ext cx="4370614" cy="2554200"/>
          </a:xfrm>
        </p:spPr>
        <p:txBody>
          <a:bodyPr/>
          <a:lstStyle/>
          <a:p>
            <a:r>
              <a:rPr lang="en-US" dirty="0">
                <a:latin typeface="Telegraf" pitchFamily="2" charset="77"/>
              </a:rPr>
              <a:t>To make it even more simple, I’ve listed the system requirements we need to succeed</a:t>
            </a:r>
            <a:br>
              <a:rPr lang="en-US" dirty="0">
                <a:latin typeface="Telegraf" pitchFamily="2" charset="77"/>
              </a:rPr>
            </a:br>
            <a:br>
              <a:rPr lang="en-US" dirty="0">
                <a:latin typeface="Telegraf" pitchFamily="2" charset="77"/>
              </a:rPr>
            </a:br>
            <a:r>
              <a:rPr lang="en-US" sz="2000" b="0" u="sng" dirty="0">
                <a:latin typeface="Telegraf" pitchFamily="2" charset="77"/>
                <a:hlinkClick r:id="rId2"/>
              </a:rPr>
              <a:t>See overview</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25</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3">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2139201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26</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1964167"/>
            <a:ext cx="5838542" cy="3967076"/>
          </a:xfrm>
        </p:spPr>
        <p:txBody>
          <a:bodyPr/>
          <a:lstStyle/>
          <a:p>
            <a:pPr lvl="0"/>
            <a:r>
              <a:rPr lang="en-US" sz="2000" dirty="0">
                <a:ea typeface="Calibri" panose="020F0502020204030204" pitchFamily="34" charset="0"/>
                <a:cs typeface="Times New Roman" panose="02020603050405020304" pitchFamily="18" charset="0"/>
              </a:rPr>
              <a:t>We want to prevent early leavers!</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We want to ensure that new hires are engaged and excited about their new job and workplace!</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We want to speed up time-to-productivity!</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We want to retain both new and existing employees as long as possible! </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We want to save time and money on our recruitment and onboarding efforts all together!</a:t>
            </a: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4"/>
            <a:ext cx="10634936" cy="365126"/>
          </a:xfrm>
        </p:spPr>
        <p:txBody>
          <a:bodyPr/>
          <a:lstStyle/>
          <a:p>
            <a:r>
              <a:rPr lang="da-DK" b="1" dirty="0" err="1"/>
              <a:t>We</a:t>
            </a:r>
            <a:r>
              <a:rPr lang="da-DK" b="1" dirty="0"/>
              <a:t> have </a:t>
            </a:r>
            <a:r>
              <a:rPr lang="da-DK" b="1" dirty="0" err="1"/>
              <a:t>already</a:t>
            </a:r>
            <a:r>
              <a:rPr lang="da-DK" b="1" dirty="0"/>
              <a:t> </a:t>
            </a:r>
            <a:r>
              <a:rPr lang="da-DK" b="1" dirty="0" err="1"/>
              <a:t>stated</a:t>
            </a:r>
            <a:r>
              <a:rPr lang="da-DK" b="1" dirty="0"/>
              <a:t> </a:t>
            </a:r>
            <a:r>
              <a:rPr lang="da-DK" b="1" dirty="0" err="1"/>
              <a:t>what</a:t>
            </a:r>
            <a:r>
              <a:rPr lang="da-DK" b="1" dirty="0"/>
              <a:t> </a:t>
            </a:r>
            <a:r>
              <a:rPr lang="da-DK" b="1" dirty="0" err="1"/>
              <a:t>we</a:t>
            </a:r>
            <a:r>
              <a:rPr lang="da-DK" b="1" dirty="0"/>
              <a:t> </a:t>
            </a:r>
            <a:r>
              <a:rPr lang="da-DK" b="1" dirty="0" err="1"/>
              <a:t>want</a:t>
            </a:r>
            <a:r>
              <a:rPr lang="da-DK" b="1" dirty="0"/>
              <a:t>..</a:t>
            </a:r>
          </a:p>
        </p:txBody>
      </p:sp>
      <p:pic>
        <p:nvPicPr>
          <p:cNvPr id="8" name="Pladsholder til billede 7">
            <a:extLst>
              <a:ext uri="{FF2B5EF4-FFF2-40B4-BE49-F238E27FC236}">
                <a16:creationId xmlns:a16="http://schemas.microsoft.com/office/drawing/2014/main" id="{516DF31C-D5CE-1549-9006-3FB989CA2E66}"/>
              </a:ext>
            </a:extLst>
          </p:cNvPr>
          <p:cNvPicPr>
            <a:picLocks noGrp="1" noChangeAspect="1"/>
          </p:cNvPicPr>
          <p:nvPr>
            <p:ph type="pic" sz="quarter" idx="15"/>
          </p:nvPr>
        </p:nvPicPr>
        <p:blipFill rotWithShape="1">
          <a:blip r:embed="rId2"/>
          <a:srcRect l="5616" r="5616"/>
          <a:stretch>
            <a:fillRect/>
          </a:stretch>
        </p:blipFill>
        <p:spPr/>
      </p:pic>
      <p:sp>
        <p:nvSpPr>
          <p:cNvPr id="10" name="Pladsholder til tekst 2">
            <a:extLst>
              <a:ext uri="{FF2B5EF4-FFF2-40B4-BE49-F238E27FC236}">
                <a16:creationId xmlns:a16="http://schemas.microsoft.com/office/drawing/2014/main" id="{94265FAD-EA12-C242-90D2-735546070582}"/>
              </a:ext>
            </a:extLst>
          </p:cNvPr>
          <p:cNvSpPr txBox="1">
            <a:spLocks/>
          </p:cNvSpPr>
          <p:nvPr/>
        </p:nvSpPr>
        <p:spPr>
          <a:xfrm>
            <a:off x="-1926459" y="2124805"/>
            <a:ext cx="5838542" cy="3967076"/>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itchFamily="2" charset="2"/>
              <a:buChar char="ü"/>
            </a:pPr>
            <a:br>
              <a:rPr lang="en-US" sz="2000" dirty="0">
                <a:ea typeface="Calibri" panose="020F0502020204030204" pitchFamily="34" charset="0"/>
                <a:cs typeface="Times New Roman" panose="02020603050405020304" pitchFamily="18" charset="0"/>
              </a:rPr>
            </a:br>
            <a:br>
              <a:rPr lang="en-US" sz="2000" dirty="0">
                <a:ea typeface="Calibri" panose="020F0502020204030204" pitchFamily="34" charset="0"/>
                <a:cs typeface="Times New Roman" panose="02020603050405020304" pitchFamily="18" charset="0"/>
              </a:rPr>
            </a:br>
            <a:endParaRPr lang="en-US" sz="2000" dirty="0">
              <a:ea typeface="Calibri" panose="020F0502020204030204" pitchFamily="34" charset="0"/>
              <a:cs typeface="Times New Roman" panose="02020603050405020304" pitchFamily="18" charset="0"/>
            </a:endParaRPr>
          </a:p>
          <a:p>
            <a:pPr marL="0" indent="0">
              <a:buNone/>
            </a:pP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itchFamily="2" charset="2"/>
              <a:buChar char="ü"/>
            </a:pP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itchFamily="2" charset="2"/>
              <a:buChar char="ü"/>
            </a:pPr>
            <a:r>
              <a:rPr lang="en-US" sz="2000" dirty="0">
                <a:ea typeface="Calibri" panose="020F0502020204030204" pitchFamily="34" charset="0"/>
                <a:cs typeface="Times New Roman" panose="02020603050405020304" pitchFamily="18" charset="0"/>
              </a:rPr>
              <a:t> </a:t>
            </a:r>
            <a:br>
              <a:rPr lang="en-US" sz="2000" dirty="0">
                <a:ea typeface="Calibri" panose="020F0502020204030204" pitchFamily="34" charset="0"/>
                <a:cs typeface="Times New Roman" panose="02020603050405020304" pitchFamily="18" charset="0"/>
              </a:rPr>
            </a:br>
            <a:br>
              <a:rPr lang="en-US" sz="2000" dirty="0">
                <a:ea typeface="Calibri" panose="020F0502020204030204" pitchFamily="34" charset="0"/>
                <a:cs typeface="Times New Roman" panose="02020603050405020304" pitchFamily="18" charset="0"/>
              </a:rPr>
            </a:br>
            <a:endParaRPr lang="en-US" sz="2000" dirty="0">
              <a:ea typeface="Calibri" panose="020F0502020204030204" pitchFamily="34" charset="0"/>
              <a:cs typeface="Times New Roman" panose="02020603050405020304" pitchFamily="18" charset="0"/>
            </a:endParaRPr>
          </a:p>
          <a:p>
            <a:pPr>
              <a:buFont typeface="Wingdings" pitchFamily="2" charset="2"/>
              <a:buChar char="ü"/>
            </a:pPr>
            <a:r>
              <a:rPr lang="en-US" sz="2000" dirty="0">
                <a:ea typeface="Calibri" panose="020F0502020204030204" pitchFamily="34" charset="0"/>
                <a:cs typeface="Times New Roman" panose="02020603050405020304" pitchFamily="18" charset="0"/>
              </a:rPr>
              <a:t> </a:t>
            </a: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14" name="Pladsholder til tekst 2">
            <a:extLst>
              <a:ext uri="{FF2B5EF4-FFF2-40B4-BE49-F238E27FC236}">
                <a16:creationId xmlns:a16="http://schemas.microsoft.com/office/drawing/2014/main" id="{9CA4683D-D048-CE43-9497-3411D25C71BD}"/>
              </a:ext>
            </a:extLst>
          </p:cNvPr>
          <p:cNvSpPr txBox="1">
            <a:spLocks/>
          </p:cNvSpPr>
          <p:nvPr/>
        </p:nvSpPr>
        <p:spPr>
          <a:xfrm>
            <a:off x="5600088" y="2124805"/>
            <a:ext cx="6154989" cy="3349638"/>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buNone/>
            </a:pPr>
            <a:endParaRPr lang="en-US" sz="2000" dirty="0"/>
          </a:p>
          <a:p>
            <a:pPr>
              <a:buFont typeface="Wingdings" pitchFamily="2" charset="2"/>
              <a:buChar char="ü"/>
            </a:pPr>
            <a:r>
              <a:rPr lang="en-US" sz="2000" dirty="0"/>
              <a:t> </a:t>
            </a:r>
          </a:p>
          <a:p>
            <a:pPr marL="0" indent="0">
              <a:lnSpc>
                <a:spcPct val="170000"/>
              </a:lnSpc>
              <a:buNone/>
            </a:pPr>
            <a:endParaRPr lang="en-US" sz="2000" dirty="0"/>
          </a:p>
          <a:p>
            <a:pPr>
              <a:buFont typeface="Wingdings" pitchFamily="2" charset="2"/>
              <a:buChar char="ü"/>
            </a:pPr>
            <a:endParaRPr lang="en-US" sz="2000" dirty="0"/>
          </a:p>
          <a:p>
            <a:pPr>
              <a:buFont typeface="Wingdings" pitchFamily="2" charset="2"/>
              <a:buChar char="ü"/>
            </a:pPr>
            <a:r>
              <a:rPr lang="en-US" sz="2000" dirty="0"/>
              <a:t> </a:t>
            </a:r>
          </a:p>
          <a:p>
            <a:pPr>
              <a:buFont typeface="Wingdings" pitchFamily="2" charset="2"/>
              <a:buChar char="ü"/>
            </a:pPr>
            <a:endParaRPr lang="en-US" sz="2000" dirty="0"/>
          </a:p>
          <a:p>
            <a:pPr>
              <a:buFont typeface="Wingdings" pitchFamily="2" charset="2"/>
              <a:buChar char="ü"/>
            </a:pPr>
            <a:r>
              <a:rPr lang="en-US" sz="2000" dirty="0"/>
              <a:t> </a:t>
            </a:r>
          </a:p>
          <a:p>
            <a:pPr>
              <a:lnSpc>
                <a:spcPct val="200000"/>
              </a:lnSpc>
              <a:buFont typeface="Wingdings" pitchFamily="2" charset="2"/>
              <a:buChar char="ü"/>
            </a:pPr>
            <a:endParaRPr lang="en-US" sz="2000" dirty="0"/>
          </a:p>
          <a:p>
            <a:pPr>
              <a:buFont typeface="Wingdings" pitchFamily="2" charset="2"/>
              <a:buChar char="ü"/>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407300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500"/>
                                  </p:stCondLst>
                                  <p:iterate type="wd">
                                    <p:tmAbs val="500"/>
                                  </p:iterate>
                                  <p:childTnLst>
                                    <p:set>
                                      <p:cBhvr>
                                        <p:cTn id="22"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bldLvl="5"/>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27</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Let’s get started</a:t>
            </a: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en-US" sz="6000" b="1" dirty="0">
                <a:solidFill>
                  <a:srgbClr val="26253E"/>
                </a:solidFill>
                <a:latin typeface="Telegraf" pitchFamily="2" charset="77"/>
                <a:ea typeface="Times New Roman" panose="02020603050405020304" pitchFamily="18" charset="0"/>
              </a:rPr>
              <a:t>Let’s start onboarding </a:t>
            </a:r>
            <a:br>
              <a:rPr lang="en-US" sz="6000" b="1" dirty="0">
                <a:solidFill>
                  <a:srgbClr val="26253E"/>
                </a:solidFill>
                <a:latin typeface="Telegraf" pitchFamily="2" charset="77"/>
                <a:ea typeface="Times New Roman" panose="02020603050405020304" pitchFamily="18" charset="0"/>
              </a:rPr>
            </a:br>
            <a:r>
              <a:rPr lang="en-US" sz="6000" b="1" dirty="0">
                <a:solidFill>
                  <a:srgbClr val="26253E"/>
                </a:solidFill>
                <a:latin typeface="Telegraf" pitchFamily="2" charset="77"/>
                <a:ea typeface="Times New Roman" panose="02020603050405020304" pitchFamily="18" charset="0"/>
              </a:rPr>
              <a:t>to get the most out </a:t>
            </a:r>
            <a:br>
              <a:rPr lang="en-US" sz="6000" b="1" dirty="0">
                <a:solidFill>
                  <a:srgbClr val="26253E"/>
                </a:solidFill>
                <a:latin typeface="Telegraf" pitchFamily="2" charset="77"/>
                <a:ea typeface="Times New Roman" panose="02020603050405020304" pitchFamily="18" charset="0"/>
              </a:rPr>
            </a:br>
            <a:r>
              <a:rPr lang="en-US" sz="6000" b="1" dirty="0">
                <a:solidFill>
                  <a:srgbClr val="26253E"/>
                </a:solidFill>
                <a:latin typeface="Telegraf" pitchFamily="2" charset="77"/>
                <a:ea typeface="Times New Roman" panose="02020603050405020304" pitchFamily="18" charset="0"/>
              </a:rPr>
              <a:t>of new hires!</a:t>
            </a:r>
            <a:endParaRPr lang="da-DK" sz="5400" b="1" dirty="0">
              <a:solidFill>
                <a:srgbClr val="26253E"/>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14526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569526" y="1698896"/>
            <a:ext cx="5782836" cy="3965712"/>
          </a:xfrm>
        </p:spPr>
        <p:txBody>
          <a:bodyPr anchor="ctr"/>
          <a:lstStyle/>
          <a:p>
            <a:pPr marL="0" indent="0">
              <a:lnSpc>
                <a:spcPct val="100000"/>
              </a:lnSpc>
              <a:buNone/>
            </a:pPr>
            <a:r>
              <a:rPr lang="en-US" sz="2000" dirty="0">
                <a:ea typeface="Times New Roman" panose="02020603050405020304" pitchFamily="18" charset="0"/>
              </a:rPr>
              <a:t>Digital onboarding can </a:t>
            </a:r>
            <a:r>
              <a:rPr lang="en-US" sz="2000" b="1" dirty="0">
                <a:ea typeface="Times New Roman" panose="02020603050405020304" pitchFamily="18" charset="0"/>
              </a:rPr>
              <a:t>reduce new hire turnover by up to 82%</a:t>
            </a:r>
            <a:r>
              <a:rPr lang="en-US" sz="2000" dirty="0">
                <a:ea typeface="Times New Roman" panose="02020603050405020304" pitchFamily="18" charset="0"/>
              </a:rPr>
              <a:t> and considering the fact that a bad recruitment can cost us up to </a:t>
            </a:r>
            <a:r>
              <a:rPr lang="en-US" sz="2000" b="1" dirty="0">
                <a:ea typeface="Times New Roman" panose="02020603050405020304" pitchFamily="18" charset="0"/>
              </a:rPr>
              <a:t>100.000€ </a:t>
            </a:r>
            <a:r>
              <a:rPr lang="en-US" sz="2000" dirty="0">
                <a:ea typeface="Times New Roman" panose="02020603050405020304" pitchFamily="18" charset="0"/>
              </a:rPr>
              <a:t>- then digital onboarding is in fact important for our bottom line.  </a:t>
            </a:r>
            <a:endParaRPr lang="da-DK" sz="2000" dirty="0">
              <a:latin typeface="Times New Roman" panose="02020603050405020304" pitchFamily="18" charset="0"/>
              <a:ea typeface="Times New Roman" panose="02020603050405020304" pitchFamily="18" charset="0"/>
            </a:endParaRPr>
          </a:p>
          <a:p>
            <a:pPr marL="0" indent="0">
              <a:lnSpc>
                <a:spcPct val="100000"/>
              </a:lnSpc>
              <a:buNone/>
            </a:pPr>
            <a:r>
              <a:rPr lang="en-US" sz="2000" dirty="0">
                <a:ea typeface="Times New Roman" panose="02020603050405020304" pitchFamily="18" charset="0"/>
              </a:rPr>
              <a:t> </a:t>
            </a:r>
            <a:endParaRPr lang="da-DK" sz="2000" dirty="0">
              <a:latin typeface="Times New Roman" panose="02020603050405020304" pitchFamily="18" charset="0"/>
              <a:ea typeface="Times New Roman" panose="02020603050405020304" pitchFamily="18" charset="0"/>
            </a:endParaRPr>
          </a:p>
          <a:p>
            <a:pPr marL="0" indent="0">
              <a:lnSpc>
                <a:spcPct val="100000"/>
              </a:lnSpc>
              <a:buNone/>
            </a:pPr>
            <a:r>
              <a:rPr lang="en-US" sz="2000" dirty="0">
                <a:ea typeface="Times New Roman" panose="02020603050405020304" pitchFamily="18" charset="0"/>
                <a:cs typeface="Times New Roman" panose="02020603050405020304" pitchFamily="18" charset="0"/>
              </a:rPr>
              <a:t>Digital personalized onboarding has never been more critical! Candidates look for meaningful workplaces and they can pick and choose as they please. </a:t>
            </a:r>
            <a:r>
              <a:rPr lang="en-US" sz="2000" b="1" dirty="0">
                <a:ea typeface="Times New Roman" panose="02020603050405020304" pitchFamily="18" charset="0"/>
                <a:cs typeface="Times New Roman" panose="02020603050405020304" pitchFamily="18" charset="0"/>
              </a:rPr>
              <a:t>Our ability to get talents on board and integrated well into our culture and company as a whole is key to retaining talents now and long term.</a:t>
            </a:r>
            <a:endParaRPr lang="da-DK" sz="2000" b="1" dirty="0">
              <a:latin typeface="Telegraf" pitchFamily="2" charset="77"/>
            </a:endParaRPr>
          </a:p>
        </p:txBody>
      </p:sp>
      <p:pic>
        <p:nvPicPr>
          <p:cNvPr id="7" name="Pladsholder til billede 6" descr="Et billede, der indeholder linjetegning&#10;&#10;Automatisk genereret beskrivelse">
            <a:extLst>
              <a:ext uri="{FF2B5EF4-FFF2-40B4-BE49-F238E27FC236}">
                <a16:creationId xmlns:a16="http://schemas.microsoft.com/office/drawing/2014/main" id="{D1B257C4-3AF2-EA45-80A9-7AA3496E6677}"/>
              </a:ext>
            </a:extLst>
          </p:cNvPr>
          <p:cNvPicPr>
            <a:picLocks noGrp="1" noChangeAspect="1"/>
          </p:cNvPicPr>
          <p:nvPr>
            <p:ph type="pic" sz="quarter" idx="14"/>
          </p:nvPr>
        </p:nvPicPr>
        <p:blipFill rotWithShape="1">
          <a:blip r:embed="rId2"/>
          <a:srcRect l="5587" r="5587"/>
          <a:stretch>
            <a:fillRect/>
          </a:stretch>
        </p:blipFill>
        <p:spPr/>
      </p:pic>
    </p:spTree>
    <p:extLst>
      <p:ext uri="{BB962C8B-B14F-4D97-AF65-F5344CB8AC3E}">
        <p14:creationId xmlns:p14="http://schemas.microsoft.com/office/powerpoint/2010/main" val="3714011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124805"/>
            <a:ext cx="5838542" cy="3967076"/>
          </a:xfrm>
        </p:spPr>
        <p:txBody>
          <a:bodyPr/>
          <a:lstStyle/>
          <a:p>
            <a:pPr lvl="0"/>
            <a:r>
              <a:rPr lang="en-US" sz="2000" dirty="0">
                <a:ea typeface="Calibri" panose="020F0502020204030204" pitchFamily="34" charset="0"/>
                <a:cs typeface="Times New Roman" panose="02020603050405020304" pitchFamily="18" charset="0"/>
              </a:rPr>
              <a:t>Do we want to prevent early leavers?</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Do we want to ensure that new hires are engaged and excited about their new job and workplace?</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Do we want to speed up time-to-productivity?</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Do we want to retain both new and existing employees as long as possible? </a:t>
            </a:r>
            <a:br>
              <a:rPr lang="en-US" sz="2000" dirty="0">
                <a:ea typeface="Calibri" panose="020F0502020204030204" pitchFamily="34" charset="0"/>
                <a:cs typeface="Times New Roman" panose="02020603050405020304" pitchFamily="18" charset="0"/>
              </a:rPr>
            </a:b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2000" dirty="0">
                <a:ea typeface="Calibri" panose="020F0502020204030204" pitchFamily="34" charset="0"/>
                <a:cs typeface="Times New Roman" panose="02020603050405020304" pitchFamily="18" charset="0"/>
              </a:rPr>
              <a:t>Do we want to save time and money on our recruitment and onboarding efforts all together? </a:t>
            </a:r>
            <a:endParaRPr lang="da-DK"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da-DK" b="1" dirty="0" err="1"/>
              <a:t>Let’s</a:t>
            </a:r>
            <a:r>
              <a:rPr lang="da-DK" b="1" dirty="0"/>
              <a:t> flip </a:t>
            </a:r>
            <a:r>
              <a:rPr lang="da-DK" b="1" dirty="0" err="1"/>
              <a:t>that</a:t>
            </a:r>
            <a:r>
              <a:rPr lang="da-DK" b="1" dirty="0"/>
              <a:t> </a:t>
            </a:r>
            <a:r>
              <a:rPr lang="da-DK" b="1" dirty="0" err="1"/>
              <a:t>around</a:t>
            </a:r>
            <a:endParaRPr lang="da-DK" b="1" dirty="0"/>
          </a:p>
        </p:txBody>
      </p:sp>
      <p:pic>
        <p:nvPicPr>
          <p:cNvPr id="14" name="Pladsholder til billede 13" descr="Et billede, der indeholder tekst, linjetegning&#10;&#10;Automatisk genereret beskrivelse">
            <a:extLst>
              <a:ext uri="{FF2B5EF4-FFF2-40B4-BE49-F238E27FC236}">
                <a16:creationId xmlns:a16="http://schemas.microsoft.com/office/drawing/2014/main" id="{9B3843C2-A7A1-4F47-A3EC-5EE0803CD738}"/>
              </a:ext>
            </a:extLst>
          </p:cNvPr>
          <p:cNvPicPr>
            <a:picLocks noGrp="1" noChangeAspect="1"/>
          </p:cNvPicPr>
          <p:nvPr>
            <p:ph type="pic" sz="quarter" idx="15"/>
          </p:nvPr>
        </p:nvPicPr>
        <p:blipFill rotWithShape="1">
          <a:blip r:embed="rId2"/>
          <a:srcRect t="150" b="150"/>
          <a:stretch>
            <a:fillRect/>
          </a:stretch>
        </p:blipFill>
        <p:spPr>
          <a:xfrm>
            <a:off x="640725" y="2124805"/>
            <a:ext cx="3968578" cy="3967076"/>
          </a:xfrm>
        </p:spPr>
      </p:pic>
    </p:spTree>
    <p:extLst>
      <p:ext uri="{BB962C8B-B14F-4D97-AF65-F5344CB8AC3E}">
        <p14:creationId xmlns:p14="http://schemas.microsoft.com/office/powerpoint/2010/main" val="311837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en-US" dirty="0"/>
              <a:t>Here’s a way for us to drive engagement, shorten time-to-productivity and increase retention amongst new hires.</a:t>
            </a:r>
            <a:endParaRPr lang="da-DK" dirty="0"/>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en-US" dirty="0"/>
              <a:t>With digital onboarding software we can set up personalized and automated pre- and onboarding journeys that enable us to </a:t>
            </a:r>
            <a:r>
              <a:rPr lang="en-US" b="1" dirty="0"/>
              <a:t>deliver the right training, share knowledge, communicate values, build connections and manage compliance</a:t>
            </a:r>
            <a:r>
              <a:rPr lang="en-US" dirty="0"/>
              <a:t> to transform our new hires into confident, empowered team members and ambassadors. </a:t>
            </a:r>
            <a:endParaRPr lang="da-DK"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da-DK" dirty="0"/>
              <a:t>Digital </a:t>
            </a:r>
            <a:r>
              <a:rPr lang="da-DK" dirty="0" err="1"/>
              <a:t>onboarding</a:t>
            </a:r>
            <a:r>
              <a:rPr lang="da-DK" dirty="0"/>
              <a:t> </a:t>
            </a:r>
            <a:r>
              <a:rPr lang="en-US" dirty="0"/>
              <a:t>system</a:t>
            </a:r>
            <a:endParaRPr lang="da-DK" dirty="0"/>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2">
            <a:extLst>
              <a:ext uri="{96DAC541-7B7A-43D3-8B79-37D633B846F1}">
                <asvg:svgBlip xmlns:asvg="http://schemas.microsoft.com/office/drawing/2016/SVG/main" r:embed="rId3"/>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4"/>
          <a:stretch>
            <a:fillRect/>
          </a:stretch>
        </p:blipFill>
        <p:spPr>
          <a:xfrm>
            <a:off x="7429500" y="2303139"/>
            <a:ext cx="3935413" cy="3504260"/>
          </a:xfrm>
        </p:spPr>
      </p:pic>
    </p:spTree>
    <p:extLst>
      <p:ext uri="{BB962C8B-B14F-4D97-AF65-F5344CB8AC3E}">
        <p14:creationId xmlns:p14="http://schemas.microsoft.com/office/powerpoint/2010/main" val="1034762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da-DK" dirty="0" err="1"/>
              <a:t>What</a:t>
            </a:r>
            <a:r>
              <a:rPr lang="da-DK" dirty="0"/>
              <a:t> </a:t>
            </a:r>
            <a:r>
              <a:rPr lang="da-DK" dirty="0" err="1"/>
              <a:t>will</a:t>
            </a:r>
            <a:r>
              <a:rPr lang="da-DK" dirty="0"/>
              <a:t> </a:t>
            </a:r>
            <a:r>
              <a:rPr lang="da-DK" dirty="0" err="1"/>
              <a:t>this</a:t>
            </a:r>
            <a:r>
              <a:rPr lang="da-DK" dirty="0"/>
              <a:t> do for </a:t>
            </a:r>
            <a:r>
              <a:rPr lang="da-DK" dirty="0" err="1"/>
              <a:t>us</a:t>
            </a:r>
            <a:r>
              <a:rPr lang="da-DK" dirty="0"/>
              <a:t>?</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1486804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6534"/>
            <a:ext cx="5782530" cy="1532467"/>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da-DK" sz="4000" dirty="0"/>
              <a:t>Increase new </a:t>
            </a:r>
            <a:r>
              <a:rPr lang="da-DK" sz="4000" dirty="0" err="1"/>
              <a:t>hire</a:t>
            </a:r>
            <a:r>
              <a:rPr lang="da-DK" sz="4000" dirty="0"/>
              <a:t> </a:t>
            </a:r>
          </a:p>
          <a:p>
            <a:r>
              <a:rPr lang="da-DK" sz="4000" dirty="0"/>
              <a:t>engagement</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000" dirty="0"/>
              <a:t>With a digital onboarding system we will be able to set up personalized and inspiring pre- and onboarding journeys that drip feed </a:t>
            </a:r>
            <a:r>
              <a:rPr lang="en-US" sz="2000" dirty="0" err="1"/>
              <a:t>onboardees</a:t>
            </a:r>
            <a:r>
              <a:rPr lang="en-US" sz="2000" dirty="0"/>
              <a:t> with information, training and experiences that engage them. Automated task management ensures ongoing check-ins and communication touchpoints that our new hires need.</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1673102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972142"/>
          </a:xfrm>
        </p:spPr>
        <p:txBody>
          <a:bodyPr/>
          <a:lstStyle/>
          <a:p>
            <a:pPr lvl="0"/>
            <a:r>
              <a:rPr lang="da-DK" dirty="0"/>
              <a:t>Investing more in new </a:t>
            </a:r>
            <a:r>
              <a:rPr lang="da-DK" dirty="0" err="1"/>
              <a:t>hire</a:t>
            </a:r>
            <a:r>
              <a:rPr lang="da-DK" dirty="0"/>
              <a:t> </a:t>
            </a:r>
            <a:r>
              <a:rPr lang="da-DK" dirty="0" err="1"/>
              <a:t>communication</a:t>
            </a:r>
            <a:r>
              <a:rPr lang="da-DK" dirty="0"/>
              <a:t> and engagement </a:t>
            </a:r>
            <a:r>
              <a:rPr lang="da-DK" dirty="0" err="1"/>
              <a:t>throughout</a:t>
            </a:r>
            <a:r>
              <a:rPr lang="da-DK" dirty="0"/>
              <a:t> the </a:t>
            </a:r>
            <a:r>
              <a:rPr lang="da-DK" dirty="0" err="1"/>
              <a:t>pre-boarding</a:t>
            </a:r>
            <a:r>
              <a:rPr lang="da-DK" dirty="0"/>
              <a:t> </a:t>
            </a:r>
            <a:r>
              <a:rPr lang="da-DK" dirty="0" err="1"/>
              <a:t>phase</a:t>
            </a:r>
            <a:r>
              <a:rPr lang="da-DK" dirty="0"/>
              <a:t>, </a:t>
            </a:r>
            <a:r>
              <a:rPr lang="da-DK" dirty="0" err="1"/>
              <a:t>can</a:t>
            </a:r>
            <a:r>
              <a:rPr lang="da-DK" dirty="0"/>
              <a:t> </a:t>
            </a:r>
            <a:r>
              <a:rPr lang="da-DK" dirty="0" err="1"/>
              <a:t>improve</a:t>
            </a:r>
            <a:r>
              <a:rPr lang="da-DK" dirty="0"/>
              <a:t> the </a:t>
            </a:r>
            <a:r>
              <a:rPr lang="da-DK" dirty="0" err="1"/>
              <a:t>onboarding</a:t>
            </a:r>
            <a:r>
              <a:rPr lang="da-DK" dirty="0"/>
              <a:t> </a:t>
            </a:r>
            <a:r>
              <a:rPr lang="da-DK" dirty="0" err="1"/>
              <a:t>experience</a:t>
            </a:r>
            <a:r>
              <a:rPr lang="da-DK" dirty="0"/>
              <a:t> by </a:t>
            </a:r>
            <a:r>
              <a:rPr lang="da-DK" u="sng" dirty="0">
                <a:hlinkClick r:id="rId2"/>
              </a:rPr>
              <a:t>83</a:t>
            </a:r>
            <a:r>
              <a:rPr lang="da-DK" u="sng" dirty="0"/>
              <a:t>%</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75732"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83%</a:t>
            </a:r>
          </a:p>
        </p:txBody>
      </p:sp>
      <p:sp>
        <p:nvSpPr>
          <p:cNvPr id="4" name="Tekstfelt 3">
            <a:extLst>
              <a:ext uri="{FF2B5EF4-FFF2-40B4-BE49-F238E27FC236}">
                <a16:creationId xmlns:a16="http://schemas.microsoft.com/office/drawing/2014/main" id="{9F3F5528-A101-964C-A1D0-26C83682F9E2}"/>
              </a:ext>
            </a:extLst>
          </p:cNvPr>
          <p:cNvSpPr txBox="1"/>
          <p:nvPr/>
        </p:nvSpPr>
        <p:spPr>
          <a:xfrm>
            <a:off x="7262797" y="6355689"/>
            <a:ext cx="4517583" cy="246221"/>
          </a:xfrm>
          <a:prstGeom prst="rect">
            <a:avLst/>
          </a:prstGeom>
          <a:noFill/>
        </p:spPr>
        <p:txBody>
          <a:bodyPr wrap="none" rtlCol="0">
            <a:spAutoFit/>
          </a:bodyPr>
          <a:lstStyle/>
          <a:p>
            <a:r>
              <a:rPr lang="en-US" sz="1000" dirty="0"/>
              <a:t>https://</a:t>
            </a:r>
            <a:r>
              <a:rPr lang="en-US" sz="1000" dirty="0" err="1"/>
              <a:t>www.thetalentboard.org</a:t>
            </a:r>
            <a:r>
              <a:rPr lang="en-US" sz="1000" dirty="0"/>
              <a:t>/benchmark-research/</a:t>
            </a:r>
            <a:r>
              <a:rPr lang="en-US" sz="1000" dirty="0" err="1"/>
              <a:t>cande</a:t>
            </a:r>
            <a:r>
              <a:rPr lang="en-US" sz="1000" dirty="0"/>
              <a:t>-research-reports/</a:t>
            </a:r>
            <a:endParaRPr lang="da-DK" sz="1000" dirty="0"/>
          </a:p>
        </p:txBody>
      </p:sp>
    </p:spTree>
    <p:extLst>
      <p:ext uri="{BB962C8B-B14F-4D97-AF65-F5344CB8AC3E}">
        <p14:creationId xmlns:p14="http://schemas.microsoft.com/office/powerpoint/2010/main" val="1750877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3311058"/>
            <a:ext cx="7795425" cy="1795779"/>
          </a:xfrm>
        </p:spPr>
        <p:txBody>
          <a:bodyPr/>
          <a:lstStyle/>
          <a:p>
            <a:pPr lvl="0"/>
            <a:r>
              <a:rPr lang="en-US" dirty="0"/>
              <a:t>Onboarding show an increase in new hire engagement by up to 33% and engaged employees are 21% more profitable</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94969"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33%</a:t>
            </a:r>
          </a:p>
        </p:txBody>
      </p:sp>
      <p:sp>
        <p:nvSpPr>
          <p:cNvPr id="4" name="Tekstfelt 3">
            <a:extLst>
              <a:ext uri="{FF2B5EF4-FFF2-40B4-BE49-F238E27FC236}">
                <a16:creationId xmlns:a16="http://schemas.microsoft.com/office/drawing/2014/main" id="{9F3F5528-A101-964C-A1D0-26C83682F9E2}"/>
              </a:ext>
            </a:extLst>
          </p:cNvPr>
          <p:cNvSpPr txBox="1"/>
          <p:nvPr/>
        </p:nvSpPr>
        <p:spPr>
          <a:xfrm>
            <a:off x="6314531" y="6355689"/>
            <a:ext cx="5440913" cy="246221"/>
          </a:xfrm>
          <a:prstGeom prst="rect">
            <a:avLst/>
          </a:prstGeom>
          <a:noFill/>
        </p:spPr>
        <p:txBody>
          <a:bodyPr wrap="none" rtlCol="0">
            <a:spAutoFit/>
          </a:bodyPr>
          <a:lstStyle/>
          <a:p>
            <a:r>
              <a:rPr lang="en-US" sz="1000" dirty="0"/>
              <a:t>Harter, J. &amp; Mann, A., The Right Culture: Not Just About Employee Satisfaction, Gallup, 2017</a:t>
            </a:r>
            <a:endParaRPr lang="da-DK" sz="1000" dirty="0"/>
          </a:p>
        </p:txBody>
      </p:sp>
    </p:spTree>
    <p:extLst>
      <p:ext uri="{BB962C8B-B14F-4D97-AF65-F5344CB8AC3E}">
        <p14:creationId xmlns:p14="http://schemas.microsoft.com/office/powerpoint/2010/main" val="2820756924"/>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67785</TotalTime>
  <Words>1093</Words>
  <Application>Microsoft Office PowerPoint</Application>
  <PresentationFormat>Widescreen</PresentationFormat>
  <Paragraphs>128</Paragraphs>
  <Slides>27</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27</vt:i4>
      </vt:variant>
    </vt:vector>
  </HeadingPairs>
  <TitlesOfParts>
    <vt:vector size="32" baseType="lpstr">
      <vt:lpstr>Arial</vt:lpstr>
      <vt:lpstr>Telegraf</vt:lpstr>
      <vt:lpstr>Times New Roman</vt:lpstr>
      <vt:lpstr>Wingdings</vt:lpstr>
      <vt:lpstr>Office Theme</vt:lpstr>
      <vt:lpstr>PowerPoint-præsentation</vt:lpstr>
      <vt:lpstr>20% of new hires leave ..for a new opportunity within the first  45 days on the job! </vt:lpstr>
      <vt:lpstr>PowerPoint-præsentation</vt:lpstr>
      <vt:lpstr>PowerPoint-præsentation</vt:lpstr>
      <vt:lpstr>Here’s a way for us to drive engagement, shorten time-to-productivity and increase retention amongst new hires.</vt:lpstr>
      <vt:lpstr>What will this do for us?</vt:lpstr>
      <vt:lpstr>PowerPoint-præsentation</vt:lpstr>
      <vt:lpstr>Investing more in new hire communication and engagement throughout the pre-boarding phase, can improve the onboarding experience by 83%</vt:lpstr>
      <vt:lpstr>Onboarding show an increase in new hire engagement by up to 33% and engaged employees are 21% more profitable</vt:lpstr>
      <vt:lpstr>PowerPoint-præsentation</vt:lpstr>
      <vt:lpstr>Good onboarding is proven to shorten  “time-to-productivity” by up to 70%</vt:lpstr>
      <vt:lpstr>66% of new employees list job duties, expectations, and results as their biggest onboarding challenges</vt:lpstr>
      <vt:lpstr>Studies show that + 50% of employees say that onboarding shortened their learning curve</vt:lpstr>
      <vt:lpstr>PowerPoint-præsentation</vt:lpstr>
      <vt:lpstr>72% need to understand the work culture before accepting an offer</vt:lpstr>
      <vt:lpstr>Pre- and onboarding can help boost new hire retention by up to 82%!</vt:lpstr>
      <vt:lpstr>PowerPoint-præsentation</vt:lpstr>
      <vt:lpstr>Organizations that prioritize digital onboarding  can reduce non-starters by more than 35%</vt:lpstr>
      <vt:lpstr>With automation HR can save up to +5 hours per onboardee in administrative  work alone</vt:lpstr>
      <vt:lpstr>Organizations with shorter proficiency learning curves minimize the financial impact of lost productivity on their bottom line by up to 2.5%.</vt:lpstr>
      <vt:lpstr>To sum up A digital onboarding system will help improve new hire engagement through ongoing communication and storytelling. We’ll be able to shorten time-to-productivity through timed training and check-ins and increase retention by integrating new hires better into our work culture. And ultimately, this will all help us improve our bottom. </vt:lpstr>
      <vt:lpstr>…And there is more!</vt:lpstr>
      <vt:lpstr>PowerPoint-præsentation</vt:lpstr>
      <vt:lpstr>PowerPoint-præsentation</vt:lpstr>
      <vt:lpstr>To make it even more simple, I’ve listed the system requirements we need to succeed  See overview </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Mikkel Husen</cp:lastModifiedBy>
  <cp:revision>352</cp:revision>
  <dcterms:created xsi:type="dcterms:W3CDTF">2022-07-05T19:57:09Z</dcterms:created>
  <dcterms:modified xsi:type="dcterms:W3CDTF">2022-11-22T12:10:35Z</dcterms:modified>
</cp:coreProperties>
</file>