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sldIdLst>
    <p:sldId id="422" r:id="rId2"/>
    <p:sldId id="423" r:id="rId3"/>
    <p:sldId id="424" r:id="rId4"/>
    <p:sldId id="425" r:id="rId5"/>
    <p:sldId id="517" r:id="rId6"/>
    <p:sldId id="513" r:id="rId7"/>
    <p:sldId id="514" r:id="rId8"/>
    <p:sldId id="428" r:id="rId9"/>
    <p:sldId id="429" r:id="rId10"/>
    <p:sldId id="515" r:id="rId11"/>
    <p:sldId id="430" r:id="rId12"/>
    <p:sldId id="431" r:id="rId13"/>
    <p:sldId id="518" r:id="rId14"/>
    <p:sldId id="432" r:id="rId15"/>
    <p:sldId id="434" r:id="rId16"/>
    <p:sldId id="442" r:id="rId17"/>
    <p:sldId id="519" r:id="rId18"/>
    <p:sldId id="435" r:id="rId19"/>
    <p:sldId id="471" r:id="rId20"/>
    <p:sldId id="472" r:id="rId21"/>
    <p:sldId id="438" r:id="rId22"/>
    <p:sldId id="445" r:id="rId23"/>
    <p:sldId id="440" r:id="rId24"/>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40"/>
    <p:restoredTop sz="96190"/>
  </p:normalViewPr>
  <p:slideViewPr>
    <p:cSldViewPr snapToGrid="0" snapToObjects="1">
      <p:cViewPr varScale="1">
        <p:scale>
          <a:sx n="110" d="100"/>
          <a:sy n="110" d="100"/>
        </p:scale>
        <p:origin x="534" y="9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22-11-2022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‹nr.›</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22. november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22. november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22. november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22. november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‹nr.›</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22. november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22. november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Demands%20specification%20template%20for%20offboarding%20systems.xlsx" TargetMode="Externa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hronboard.me/blog/offboarding-is-more-important-than-you-think-infographic/"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start convince your boss</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err="1">
                <a:solidFill>
                  <a:srgbClr val="26253E"/>
                </a:solidFill>
                <a:latin typeface="Telegraf" pitchFamily="2" charset="77"/>
              </a:rPr>
              <a:t>Offboardig</a:t>
            </a:r>
            <a:r>
              <a:rPr lang="en-GB" sz="5900" b="1" dirty="0">
                <a:solidFill>
                  <a:srgbClr val="26253E"/>
                </a:solidFill>
                <a:latin typeface="Telegraf" pitchFamily="2" charset="77"/>
              </a:rPr>
              <a:t> system</a:t>
            </a:r>
          </a:p>
        </p:txBody>
      </p:sp>
    </p:spTree>
    <p:extLst>
      <p:ext uri="{BB962C8B-B14F-4D97-AF65-F5344CB8AC3E}">
        <p14:creationId xmlns:p14="http://schemas.microsoft.com/office/powerpoint/2010/main" val="743506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89203"/>
            <a:ext cx="10517711" cy="982328"/>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Ensure</a:t>
            </a:r>
            <a:r>
              <a:rPr lang="da-DK" sz="4000" dirty="0"/>
              <a:t> </a:t>
            </a:r>
            <a:r>
              <a:rPr lang="da-DK" sz="4000" dirty="0" err="1"/>
              <a:t>valuable</a:t>
            </a:r>
            <a:r>
              <a:rPr lang="da-DK" sz="4000" dirty="0"/>
              <a:t> feedback </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offboarding system we will be able to get valuable feedback from leavers that we can improve and grow from. Feedback from leavers is essential knowledge for both HR and management that will allow us to meet goals and expectations going forward.</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1360646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14650"/>
            <a:ext cx="7858776" cy="2871788"/>
          </a:xfrm>
        </p:spPr>
        <p:txBody>
          <a:bodyPr/>
          <a:lstStyle/>
          <a:p>
            <a:pPr lvl="0"/>
            <a:r>
              <a:rPr lang="en-US" u="sng" dirty="0">
                <a:hlinkClick r:id="rId2"/>
              </a:rPr>
              <a:t>52%</a:t>
            </a:r>
            <a:r>
              <a:rPr lang="en-US" dirty="0"/>
              <a:t> of voluntary leavers say their workplace could have done something to stop them from leaving.</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52%</a:t>
            </a:r>
          </a:p>
        </p:txBody>
      </p:sp>
    </p:spTree>
    <p:extLst>
      <p:ext uri="{BB962C8B-B14F-4D97-AF65-F5344CB8AC3E}">
        <p14:creationId xmlns:p14="http://schemas.microsoft.com/office/powerpoint/2010/main" val="2327367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28925"/>
            <a:ext cx="7795425" cy="2845101"/>
          </a:xfrm>
        </p:spPr>
        <p:txBody>
          <a:bodyPr/>
          <a:lstStyle/>
          <a:p>
            <a:pPr lvl="0"/>
            <a:r>
              <a:rPr lang="en-US" u="sng" dirty="0">
                <a:hlinkClick r:id="rId2"/>
              </a:rPr>
              <a:t>51%</a:t>
            </a:r>
            <a:r>
              <a:rPr lang="en-US" dirty="0"/>
              <a:t> say that no manager or leader talked to them about their job satisfaction or future in the 3 months before leaving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38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51%</a:t>
            </a:r>
          </a:p>
        </p:txBody>
      </p:sp>
    </p:spTree>
    <p:extLst>
      <p:ext uri="{BB962C8B-B14F-4D97-AF65-F5344CB8AC3E}">
        <p14:creationId xmlns:p14="http://schemas.microsoft.com/office/powerpoint/2010/main" val="314292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06"/>
            <a:ext cx="10517711" cy="1033125"/>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Improve</a:t>
            </a:r>
            <a:r>
              <a:rPr lang="da-DK" sz="4000" dirty="0"/>
              <a:t> </a:t>
            </a:r>
            <a:r>
              <a:rPr lang="da-DK" sz="4000" dirty="0" err="1"/>
              <a:t>employer</a:t>
            </a:r>
            <a:r>
              <a:rPr lang="da-DK" sz="4000" dirty="0"/>
              <a:t> brand</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offboarding system we will be able to offboard with respect and dignity, regardless of the reason for leaving. </a:t>
            </a:r>
            <a:r>
              <a:rPr lang="da-DK" sz="2000" dirty="0"/>
              <a:t>And with professional </a:t>
            </a:r>
            <a:r>
              <a:rPr lang="da-DK" sz="2000" dirty="0" err="1"/>
              <a:t>offboarding</a:t>
            </a:r>
            <a:r>
              <a:rPr lang="da-DK" sz="2000" dirty="0"/>
              <a:t> processes and human </a:t>
            </a:r>
            <a:r>
              <a:rPr lang="da-DK" sz="2000" dirty="0" err="1"/>
              <a:t>communication</a:t>
            </a:r>
            <a:r>
              <a:rPr lang="da-DK" sz="2000" dirty="0"/>
              <a:t> and feedback </a:t>
            </a:r>
            <a:r>
              <a:rPr lang="da-DK" sz="2000" dirty="0" err="1"/>
              <a:t>we</a:t>
            </a:r>
            <a:r>
              <a:rPr lang="da-DK" sz="2000" dirty="0"/>
              <a:t> </a:t>
            </a:r>
            <a:r>
              <a:rPr lang="da-DK" sz="2000" dirty="0" err="1"/>
              <a:t>can</a:t>
            </a:r>
            <a:r>
              <a:rPr lang="da-DK" sz="2000" dirty="0"/>
              <a:t> </a:t>
            </a:r>
            <a:r>
              <a:rPr lang="da-DK" sz="2000" dirty="0" err="1"/>
              <a:t>ensure</a:t>
            </a:r>
            <a:r>
              <a:rPr lang="da-DK" sz="2000" dirty="0"/>
              <a:t> to show leavers </a:t>
            </a:r>
            <a:r>
              <a:rPr lang="da-DK" sz="2000" dirty="0" err="1"/>
              <a:t>that</a:t>
            </a:r>
            <a:r>
              <a:rPr lang="da-DK" sz="2000" dirty="0"/>
              <a:t> </a:t>
            </a:r>
            <a:r>
              <a:rPr lang="da-DK" sz="2000" dirty="0" err="1"/>
              <a:t>we’ve</a:t>
            </a:r>
            <a:r>
              <a:rPr lang="da-DK" sz="2000" dirty="0"/>
              <a:t> </a:t>
            </a:r>
            <a:r>
              <a:rPr lang="da-DK" sz="2000" dirty="0" err="1"/>
              <a:t>valued</a:t>
            </a:r>
            <a:r>
              <a:rPr lang="da-DK" sz="2000" dirty="0"/>
              <a:t> </a:t>
            </a:r>
            <a:r>
              <a:rPr lang="da-DK" sz="2000" dirty="0" err="1"/>
              <a:t>their</a:t>
            </a:r>
            <a:r>
              <a:rPr lang="da-DK" sz="2000" dirty="0"/>
              <a:t> </a:t>
            </a:r>
            <a:r>
              <a:rPr lang="da-DK" sz="2000" dirty="0" err="1"/>
              <a:t>work</a:t>
            </a:r>
            <a:r>
              <a:rPr lang="da-DK" sz="2000" dirty="0"/>
              <a:t> and </a:t>
            </a:r>
            <a:r>
              <a:rPr lang="da-DK" sz="2000" dirty="0" err="1"/>
              <a:t>even</a:t>
            </a:r>
            <a:r>
              <a:rPr lang="da-DK" sz="2000" dirty="0"/>
              <a:t> </a:t>
            </a:r>
            <a:r>
              <a:rPr lang="da-DK" sz="2000" dirty="0" err="1"/>
              <a:t>encourage</a:t>
            </a:r>
            <a:r>
              <a:rPr lang="da-DK" sz="2000" dirty="0"/>
              <a:t> </a:t>
            </a:r>
            <a:r>
              <a:rPr lang="da-DK" sz="2000" dirty="0" err="1"/>
              <a:t>them</a:t>
            </a:r>
            <a:r>
              <a:rPr lang="da-DK" sz="2000" dirty="0"/>
              <a:t> to </a:t>
            </a:r>
            <a:r>
              <a:rPr lang="da-DK" sz="2000" dirty="0" err="1"/>
              <a:t>return</a:t>
            </a:r>
            <a:r>
              <a:rPr lang="da-DK" sz="2000" dirty="0"/>
              <a:t> </a:t>
            </a:r>
            <a:r>
              <a:rPr lang="da-DK" sz="2000" dirty="0" err="1"/>
              <a:t>some</a:t>
            </a:r>
            <a:r>
              <a:rPr lang="da-DK" sz="2000" dirty="0"/>
              <a:t> </a:t>
            </a:r>
            <a:r>
              <a:rPr lang="da-DK" sz="2000" dirty="0" err="1"/>
              <a:t>day</a:t>
            </a:r>
            <a:r>
              <a:rPr lang="da-DK" sz="2000" dirty="0"/>
              <a:t>.</a:t>
            </a:r>
          </a:p>
          <a:p>
            <a:pPr marL="0" indent="0">
              <a:lnSpc>
                <a:spcPct val="100000"/>
              </a:lnSpc>
              <a:buNone/>
            </a:pP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13</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202986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586039"/>
            <a:ext cx="8115951" cy="3087988"/>
          </a:xfrm>
        </p:spPr>
        <p:txBody>
          <a:bodyPr/>
          <a:lstStyle/>
          <a:p>
            <a:pPr lvl="0"/>
            <a:r>
              <a:rPr lang="en-US" u="sng" dirty="0">
                <a:hlinkClick r:id="rId2"/>
              </a:rPr>
              <a:t>40%</a:t>
            </a:r>
            <a:r>
              <a:rPr lang="en-US" dirty="0"/>
              <a:t> would consider boomeranging back to a former employer. Something that would save us </a:t>
            </a:r>
            <a:r>
              <a:rPr lang="en-US" u="sng" dirty="0">
                <a:hlinkClick r:id="rId2"/>
              </a:rPr>
              <a:t>1/3 - 2/3</a:t>
            </a:r>
            <a:r>
              <a:rPr lang="en-US" dirty="0"/>
              <a:t> on recruitment costs.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14</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8081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40%</a:t>
            </a:r>
          </a:p>
        </p:txBody>
      </p:sp>
    </p:spTree>
    <p:extLst>
      <p:ext uri="{BB962C8B-B14F-4D97-AF65-F5344CB8AC3E}">
        <p14:creationId xmlns:p14="http://schemas.microsoft.com/office/powerpoint/2010/main" val="186505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429000"/>
            <a:ext cx="7544451" cy="1795779"/>
          </a:xfrm>
        </p:spPr>
        <p:txBody>
          <a:bodyPr/>
          <a:lstStyle/>
          <a:p>
            <a:pPr lvl="0"/>
            <a:r>
              <a:rPr lang="en-US" u="sng" dirty="0">
                <a:hlinkClick r:id="rId2"/>
              </a:rPr>
              <a:t>80%</a:t>
            </a:r>
            <a:r>
              <a:rPr lang="en-US" dirty="0"/>
              <a:t> say no strategy were in place at their previous workplace to encourage them to return.</a:t>
            </a:r>
            <a:endParaRPr lang="da-DK" sz="24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4305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80%</a:t>
            </a:r>
          </a:p>
        </p:txBody>
      </p:sp>
    </p:spTree>
    <p:extLst>
      <p:ext uri="{BB962C8B-B14F-4D97-AF65-F5344CB8AC3E}">
        <p14:creationId xmlns:p14="http://schemas.microsoft.com/office/powerpoint/2010/main" val="167740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200394"/>
            <a:ext cx="8113546" cy="1795779"/>
          </a:xfrm>
        </p:spPr>
        <p:txBody>
          <a:bodyPr/>
          <a:lstStyle/>
          <a:p>
            <a:pPr lvl="0"/>
            <a:r>
              <a:rPr lang="en-US" u="sng" dirty="0">
                <a:hlinkClick r:id="rId2"/>
              </a:rPr>
              <a:t>64%</a:t>
            </a:r>
            <a:r>
              <a:rPr lang="en-US" dirty="0"/>
              <a:t> say there did not seem to be a strategy for maintaining a relationship with them.</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64%</a:t>
            </a:r>
          </a:p>
        </p:txBody>
      </p:sp>
    </p:spTree>
    <p:extLst>
      <p:ext uri="{BB962C8B-B14F-4D97-AF65-F5344CB8AC3E}">
        <p14:creationId xmlns:p14="http://schemas.microsoft.com/office/powerpoint/2010/main" val="154705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988478" cy="4385787"/>
          </a:xfrm>
        </p:spPr>
        <p:txBody>
          <a:bodyPr/>
          <a:lstStyle/>
          <a:p>
            <a:r>
              <a:rPr lang="da-DK" sz="4000" dirty="0"/>
              <a:t>To sum up</a:t>
            </a:r>
            <a:br>
              <a:rPr lang="da-DK" dirty="0"/>
            </a:br>
            <a:r>
              <a:rPr lang="en-US" b="0" dirty="0"/>
              <a:t>A digital offboarding system will enable us to safeguard knowledge and knowhow while minimizing data loss and IT security breaches. Feedback from leavers will enable us to improve going forward and we’ll show leavers that we’ve valued their work. We’ll increase the likelihood of leavers recommending us as employer and maybe even returning one day.</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368010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And </a:t>
            </a:r>
            <a:r>
              <a:rPr lang="da-DK" dirty="0" err="1"/>
              <a:t>there</a:t>
            </a:r>
            <a:r>
              <a:rPr lang="da-DK" dirty="0"/>
              <a:t> is more!</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162216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a:t>Digital and automated processes </a:t>
            </a:r>
            <a:br>
              <a:rPr lang="en-US" sz="2400" dirty="0"/>
            </a:br>
            <a:r>
              <a:rPr lang="en-US" sz="2400" dirty="0"/>
              <a:t>will free up internal resources</a:t>
            </a:r>
          </a:p>
          <a:p>
            <a:r>
              <a:rPr lang="da-DK" sz="2400" dirty="0"/>
              <a:t>No </a:t>
            </a:r>
            <a:r>
              <a:rPr lang="da-DK" sz="2400" dirty="0" err="1"/>
              <a:t>internal</a:t>
            </a:r>
            <a:r>
              <a:rPr lang="da-DK" sz="2400" dirty="0"/>
              <a:t> IT </a:t>
            </a:r>
            <a:r>
              <a:rPr lang="da-DK" sz="2400" dirty="0" err="1"/>
              <a:t>resources</a:t>
            </a:r>
            <a:r>
              <a:rPr lang="da-DK" sz="2400" dirty="0"/>
              <a:t> </a:t>
            </a:r>
            <a:r>
              <a:rPr lang="da-DK" sz="2400" dirty="0" err="1"/>
              <a:t>needed</a:t>
            </a:r>
            <a:r>
              <a:rPr lang="da-DK" sz="2400" dirty="0"/>
              <a:t> </a:t>
            </a:r>
            <a:br>
              <a:rPr lang="da-DK" sz="2400" dirty="0"/>
            </a:br>
            <a:r>
              <a:rPr lang="da-DK" sz="2400" dirty="0"/>
              <a:t>for </a:t>
            </a:r>
            <a:r>
              <a:rPr lang="da-DK" sz="2400" dirty="0" err="1"/>
              <a:t>daily</a:t>
            </a:r>
            <a:r>
              <a:rPr lang="da-DK" sz="2400" dirty="0"/>
              <a:t> </a:t>
            </a:r>
            <a:r>
              <a:rPr lang="da-DK" sz="2400" dirty="0" err="1"/>
              <a:t>usage</a:t>
            </a:r>
            <a:endParaRPr lang="da-DK" sz="2400" dirty="0"/>
          </a:p>
          <a:p>
            <a:r>
              <a:rPr lang="en-US" sz="2400" dirty="0"/>
              <a:t>We’ll have free local support </a:t>
            </a:r>
            <a:br>
              <a:rPr lang="en-US" sz="2400" dirty="0"/>
            </a:br>
            <a:r>
              <a:rPr lang="en-US" sz="2400" dirty="0"/>
              <a:t>every day from 8-17</a:t>
            </a:r>
            <a:endParaRPr lang="da-DK" sz="2400" dirty="0"/>
          </a:p>
          <a:p>
            <a:pPr lvl="0"/>
            <a:r>
              <a:rPr lang="en-US" sz="2400" dirty="0"/>
              <a:t>We’ll have access to consultancy </a:t>
            </a:r>
            <a:br>
              <a:rPr lang="en-US" sz="2400" dirty="0"/>
            </a:br>
            <a:r>
              <a:rPr lang="en-US" sz="2400" dirty="0"/>
              <a:t>if needed</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err="1"/>
              <a:t>It’s</a:t>
            </a:r>
            <a:r>
              <a:rPr lang="da-DK" b="1" dirty="0"/>
              <a:t> </a:t>
            </a:r>
            <a:r>
              <a:rPr lang="da-DK" b="1" dirty="0" err="1"/>
              <a:t>like</a:t>
            </a:r>
            <a:r>
              <a:rPr lang="da-DK" b="1" dirty="0"/>
              <a:t> a digital HR </a:t>
            </a:r>
            <a:r>
              <a:rPr lang="da-DK" b="1" dirty="0" err="1"/>
              <a:t>assistant</a:t>
            </a:r>
            <a:endParaRPr lang="da-DK" b="1" dirty="0"/>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3547217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a:solidFill>
                  <a:srgbClr val="000000"/>
                </a:solidFill>
                <a:ea typeface="Times New Roman" panose="02020603050405020304" pitchFamily="18" charset="0"/>
              </a:rPr>
              <a:t>The cost of replacing an employee is expensive. </a:t>
            </a:r>
            <a:br>
              <a:rPr lang="en-US" sz="5400" dirty="0">
                <a:solidFill>
                  <a:srgbClr val="000000"/>
                </a:solidFill>
                <a:ea typeface="Times New Roman" panose="02020603050405020304" pitchFamily="18" charset="0"/>
              </a:rPr>
            </a:br>
            <a:r>
              <a:rPr lang="en-US" sz="5400" dirty="0">
                <a:solidFill>
                  <a:srgbClr val="000000"/>
                </a:solidFill>
                <a:ea typeface="Times New Roman" panose="02020603050405020304" pitchFamily="18" charset="0"/>
              </a:rPr>
              <a:t>Very expensive.</a:t>
            </a:r>
            <a:r>
              <a:rPr lang="da-DK" sz="5400" dirty="0"/>
              <a:t> </a:t>
            </a:r>
            <a:endParaRPr lang="da-DK"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2091563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199" y="2304419"/>
            <a:ext cx="6491991" cy="3967076"/>
          </a:xfrm>
        </p:spPr>
        <p:txBody>
          <a:bodyPr/>
          <a:lstStyle/>
          <a:p>
            <a:pPr marL="0" indent="0">
              <a:buNone/>
            </a:pPr>
            <a:r>
              <a:rPr lang="da-DK" b="1" dirty="0"/>
              <a:t>Yes, </a:t>
            </a:r>
          </a:p>
          <a:p>
            <a:pPr marL="0" indent="0">
              <a:buNone/>
            </a:pPr>
            <a:endParaRPr lang="da-DK" dirty="0"/>
          </a:p>
          <a:p>
            <a:r>
              <a:rPr lang="en-US" dirty="0"/>
              <a:t>It is 100% GDPR compliant</a:t>
            </a:r>
            <a:endParaRPr lang="da-DK" dirty="0"/>
          </a:p>
          <a:p>
            <a:pPr lvl="4"/>
            <a:r>
              <a:rPr lang="en-GB" sz="1400" dirty="0">
                <a:latin typeface="Telegraf" pitchFamily="2" charset="77"/>
              </a:rPr>
              <a:t>We’ll always have candidate &amp; employee consent</a:t>
            </a:r>
          </a:p>
          <a:p>
            <a:pPr lvl="4"/>
            <a:r>
              <a:rPr lang="en-GB" sz="1400" dirty="0">
                <a:latin typeface="Telegraf" pitchFamily="2" charset="77"/>
              </a:rPr>
              <a:t>We’ll have deletion policy &amp; user management in place</a:t>
            </a:r>
          </a:p>
          <a:p>
            <a:pPr lvl="4"/>
            <a:r>
              <a:rPr lang="en-GB" sz="1400" dirty="0">
                <a:latin typeface="Telegraf" pitchFamily="2" charset="77"/>
              </a:rPr>
              <a:t>Vendor is under IT audit by external IT revisions</a:t>
            </a:r>
          </a:p>
          <a:p>
            <a:pPr lvl="4"/>
            <a:r>
              <a:rPr lang="en-GB" sz="1400" dirty="0">
                <a:latin typeface="Telegraf" pitchFamily="2" charset="77"/>
              </a:rPr>
              <a:t>We’ll have secure data storage</a:t>
            </a:r>
          </a:p>
          <a:p>
            <a:pPr lvl="4"/>
            <a:r>
              <a:rPr lang="en-GB" sz="1400" dirty="0">
                <a:latin typeface="Telegraf" pitchFamily="2" charset="77"/>
              </a:rPr>
              <a:t>Data processor agreement from vendor is our guarantee</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a:t>And in case you wonder…</a:t>
            </a:r>
            <a:endParaRPr lang="da-DK" b="1" dirty="0"/>
          </a:p>
        </p:txBody>
      </p:sp>
    </p:spTree>
    <p:extLst>
      <p:ext uri="{BB962C8B-B14F-4D97-AF65-F5344CB8AC3E}">
        <p14:creationId xmlns:p14="http://schemas.microsoft.com/office/powerpoint/2010/main" val="3001048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To make it even more simple, I’ve listed the system requirements we need to succeed</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See overview</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4082300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28664" y="2215940"/>
            <a:ext cx="5838542" cy="3967076"/>
          </a:xfrm>
        </p:spPr>
        <p:txBody>
          <a:bodyPr/>
          <a:lstStyle/>
          <a:p>
            <a:pPr lvl="0"/>
            <a:r>
              <a:rPr lang="en-US" sz="2000" dirty="0"/>
              <a:t>We want to safeguard knowledge and ensure knowledge transfer from leavers?</a:t>
            </a:r>
            <a:br>
              <a:rPr lang="en-US" sz="2000" dirty="0"/>
            </a:br>
            <a:endParaRPr lang="da-DK" sz="2000" dirty="0"/>
          </a:p>
          <a:p>
            <a:pPr lvl="0"/>
            <a:r>
              <a:rPr lang="en-US" sz="2000" dirty="0"/>
              <a:t>We want to avoid IT security and confidentiality breaches?</a:t>
            </a:r>
            <a:br>
              <a:rPr lang="en-US" sz="2000" dirty="0"/>
            </a:br>
            <a:endParaRPr lang="da-DK" sz="2000" dirty="0"/>
          </a:p>
          <a:p>
            <a:pPr lvl="0"/>
            <a:r>
              <a:rPr lang="en-US" sz="2000" dirty="0"/>
              <a:t>We want to protect our employer brand when someone leaves our organization? </a:t>
            </a:r>
            <a:br>
              <a:rPr lang="en-US" sz="2000" dirty="0"/>
            </a:br>
            <a:endParaRPr lang="da-DK" sz="2000" dirty="0"/>
          </a:p>
          <a:p>
            <a:pPr lvl="0"/>
            <a:r>
              <a:rPr lang="en-US" sz="2000" dirty="0"/>
              <a:t>We want to treat leavers with dignity and respect? </a:t>
            </a:r>
            <a:br>
              <a:rPr lang="en-US" sz="2000" dirty="0"/>
            </a:br>
            <a:endParaRPr lang="da-DK" sz="2000" dirty="0"/>
          </a:p>
          <a:p>
            <a:pPr lvl="0"/>
            <a:r>
              <a:rPr lang="en-US" sz="2000" dirty="0"/>
              <a:t>We want to leave the door open to boomerang employees whenever possible?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20338" cy="630237"/>
          </a:xfrm>
        </p:spPr>
        <p:txBody>
          <a:bodyPr/>
          <a:lstStyle/>
          <a:p>
            <a:r>
              <a:rPr lang="da-DK" b="1" dirty="0" err="1"/>
              <a:t>We</a:t>
            </a:r>
            <a:r>
              <a:rPr lang="da-DK" b="1" dirty="0"/>
              <a:t> have </a:t>
            </a:r>
            <a:r>
              <a:rPr lang="da-DK" b="1" dirty="0" err="1"/>
              <a:t>already</a:t>
            </a:r>
            <a:r>
              <a:rPr lang="da-DK" b="1" dirty="0"/>
              <a:t> </a:t>
            </a:r>
            <a:r>
              <a:rPr lang="da-DK" b="1" dirty="0" err="1"/>
              <a:t>stated</a:t>
            </a:r>
            <a:r>
              <a:rPr lang="da-DK" b="1" dirty="0"/>
              <a:t> </a:t>
            </a:r>
            <a:r>
              <a:rPr lang="da-DK" b="1" dirty="0" err="1"/>
              <a:t>what</a:t>
            </a:r>
            <a:r>
              <a:rPr lang="da-DK" b="1" dirty="0"/>
              <a:t> </a:t>
            </a:r>
            <a:r>
              <a:rPr lang="da-DK" b="1" dirty="0" err="1"/>
              <a:t>we</a:t>
            </a:r>
            <a:r>
              <a:rPr lang="da-DK" b="1" dirty="0"/>
              <a:t> </a:t>
            </a:r>
            <a:r>
              <a:rPr lang="da-DK" b="1" dirty="0" err="1"/>
              <a:t>want</a:t>
            </a:r>
            <a:r>
              <a:rPr lang="da-DK" b="1" dirty="0"/>
              <a:t>..</a:t>
            </a:r>
          </a:p>
        </p:txBody>
      </p:sp>
      <p:pic>
        <p:nvPicPr>
          <p:cNvPr id="9" name="Pladsholder til billede 8" descr="Et billede, der indeholder tekst, visitkort, vektorgrafik&#10;&#10;Automatisk genereret beskrivelse">
            <a:extLst>
              <a:ext uri="{FF2B5EF4-FFF2-40B4-BE49-F238E27FC236}">
                <a16:creationId xmlns:a16="http://schemas.microsoft.com/office/drawing/2014/main" id="{0BBD4746-DEDB-8341-9766-199F16EF4A68}"/>
              </a:ext>
            </a:extLst>
          </p:cNvPr>
          <p:cNvPicPr>
            <a:picLocks noGrp="1" noChangeAspect="1"/>
          </p:cNvPicPr>
          <p:nvPr>
            <p:ph type="pic" sz="quarter" idx="15"/>
          </p:nvPr>
        </p:nvPicPr>
        <p:blipFill rotWithShape="1">
          <a:blip r:embed="rId2"/>
          <a:srcRect t="3428" b="3428"/>
          <a:stretch>
            <a:fillRect/>
          </a:stretch>
        </p:blipFill>
        <p:spPr/>
      </p:pic>
      <p:sp>
        <p:nvSpPr>
          <p:cNvPr id="7" name="Pladsholder til tekst 2">
            <a:extLst>
              <a:ext uri="{FF2B5EF4-FFF2-40B4-BE49-F238E27FC236}">
                <a16:creationId xmlns:a16="http://schemas.microsoft.com/office/drawing/2014/main" id="{1DE16B87-1E23-6740-9F7F-DFA506815D2D}"/>
              </a:ext>
            </a:extLst>
          </p:cNvPr>
          <p:cNvSpPr txBox="1">
            <a:spLocks/>
          </p:cNvSpPr>
          <p:nvPr/>
        </p:nvSpPr>
        <p:spPr>
          <a:xfrm>
            <a:off x="5641364" y="2124805"/>
            <a:ext cx="6154989" cy="4438860"/>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br>
              <a:rPr lang="en-US" sz="2000" dirty="0"/>
            </a:br>
            <a:br>
              <a:rPr lang="en-US" sz="2000" dirty="0"/>
            </a:b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274643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iterate type="wd">
                                    <p:tmAbs val="500"/>
                                  </p:iterate>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get started</a:t>
            </a: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a:solidFill>
                  <a:srgbClr val="26253E"/>
                </a:solidFill>
                <a:latin typeface="Telegraf" pitchFamily="2" charset="77"/>
              </a:rPr>
              <a:t>Let’s start protecting </a:t>
            </a:r>
          </a:p>
          <a:p>
            <a:pPr>
              <a:lnSpc>
                <a:spcPct val="100000"/>
              </a:lnSpc>
            </a:pPr>
            <a:r>
              <a:rPr lang="en-US" sz="6000" b="1" dirty="0">
                <a:solidFill>
                  <a:srgbClr val="26253E"/>
                </a:solidFill>
                <a:latin typeface="Telegraf" pitchFamily="2" charset="77"/>
              </a:rPr>
              <a:t>our business with offboarding</a:t>
            </a:r>
            <a:endParaRPr lang="da-DK" sz="6000" b="1" dirty="0">
              <a:solidFill>
                <a:srgbClr val="26253E"/>
              </a:solidFill>
              <a:latin typeface="Telegraf" pitchFamily="2" charset="77"/>
            </a:endParaRPr>
          </a:p>
        </p:txBody>
      </p:sp>
    </p:spTree>
    <p:extLst>
      <p:ext uri="{BB962C8B-B14F-4D97-AF65-F5344CB8AC3E}">
        <p14:creationId xmlns:p14="http://schemas.microsoft.com/office/powerpoint/2010/main" val="137966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469512" y="1749908"/>
            <a:ext cx="6003349" cy="3965712"/>
          </a:xfrm>
        </p:spPr>
        <p:txBody>
          <a:bodyPr anchor="ctr"/>
          <a:lstStyle/>
          <a:p>
            <a:pPr marL="0" indent="0">
              <a:lnSpc>
                <a:spcPct val="100000"/>
              </a:lnSpc>
              <a:buNone/>
            </a:pPr>
            <a:r>
              <a:rPr lang="en-US" sz="2000" b="1" dirty="0"/>
              <a:t>The cost of replacing an employee is expensive, in fact, it can add up to as much as 2x the employee’s annual salary! </a:t>
            </a:r>
            <a:r>
              <a:rPr lang="en-US" sz="2000" dirty="0"/>
              <a:t>There are several reasons for this; Recruitment costs for hiring a replacement, new hire onboarding, training, new hire time-to-productivity, the loss of the former employee’s knowledge and know-how, new tech, subscriptions, etc. etc. </a:t>
            </a:r>
          </a:p>
          <a:p>
            <a:pPr marL="0" indent="0">
              <a:lnSpc>
                <a:spcPct val="100000"/>
              </a:lnSpc>
              <a:buNone/>
            </a:pPr>
            <a:endParaRPr lang="en-US" sz="2000" dirty="0"/>
          </a:p>
          <a:p>
            <a:pPr marL="0" indent="0">
              <a:lnSpc>
                <a:spcPct val="100000"/>
              </a:lnSpc>
              <a:buNone/>
            </a:pPr>
            <a:r>
              <a:rPr lang="en-US" sz="2000" dirty="0"/>
              <a:t>And then there are factors like our </a:t>
            </a:r>
            <a:r>
              <a:rPr lang="en-US" sz="2000" b="1" dirty="0"/>
              <a:t>employer branding</a:t>
            </a:r>
            <a:r>
              <a:rPr lang="en-US" sz="2000" dirty="0"/>
              <a:t> and employee value proposition, that can suffer tremendously from employees leaving on a bad note. </a:t>
            </a:r>
          </a:p>
          <a:p>
            <a:pPr marL="0" indent="0">
              <a:lnSpc>
                <a:spcPct val="100000"/>
              </a:lnSpc>
              <a:buNone/>
            </a:pPr>
            <a:endParaRPr lang="en-US" sz="2000" dirty="0"/>
          </a:p>
          <a:p>
            <a:pPr marL="0" indent="0">
              <a:lnSpc>
                <a:spcPct val="100000"/>
              </a:lnSpc>
              <a:buNone/>
            </a:pPr>
            <a:r>
              <a:rPr lang="en-US" sz="2000" b="1" dirty="0"/>
              <a:t>It’s time to offboard!</a:t>
            </a:r>
            <a:endParaRPr lang="da-DK" sz="2000" b="1" dirty="0"/>
          </a:p>
        </p:txBody>
      </p:sp>
      <p:pic>
        <p:nvPicPr>
          <p:cNvPr id="8" name="Pladsholder til billede 7">
            <a:extLst>
              <a:ext uri="{FF2B5EF4-FFF2-40B4-BE49-F238E27FC236}">
                <a16:creationId xmlns:a16="http://schemas.microsoft.com/office/drawing/2014/main" id="{5A0438E3-3292-A742-8BB3-E80C876E131E}"/>
              </a:ext>
            </a:extLst>
          </p:cNvPr>
          <p:cNvPicPr>
            <a:picLocks noGrp="1" noChangeAspect="1"/>
          </p:cNvPicPr>
          <p:nvPr>
            <p:ph type="pic" sz="quarter" idx="14"/>
          </p:nvPr>
        </p:nvPicPr>
        <p:blipFill rotWithShape="1">
          <a:blip r:embed="rId2"/>
          <a:srcRect l="1999" r="1999"/>
          <a:stretch>
            <a:fillRect/>
          </a:stretch>
        </p:blipFill>
        <p:spPr>
          <a:xfrm>
            <a:off x="570809" y="1699592"/>
            <a:ext cx="3964401" cy="3965712"/>
          </a:xfrm>
        </p:spPr>
      </p:pic>
    </p:spTree>
    <p:extLst>
      <p:ext uri="{BB962C8B-B14F-4D97-AF65-F5344CB8AC3E}">
        <p14:creationId xmlns:p14="http://schemas.microsoft.com/office/powerpoint/2010/main" val="168558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239108"/>
            <a:ext cx="5838542" cy="3967076"/>
          </a:xfrm>
        </p:spPr>
        <p:txBody>
          <a:bodyPr/>
          <a:lstStyle/>
          <a:p>
            <a:pPr lvl="0"/>
            <a:r>
              <a:rPr lang="en-US" sz="2000" dirty="0"/>
              <a:t>Do we want to safeguard knowledge and ensure knowledge transfer from leavers?</a:t>
            </a:r>
            <a:br>
              <a:rPr lang="en-US" sz="2000" dirty="0"/>
            </a:br>
            <a:endParaRPr lang="da-DK" sz="2000" dirty="0"/>
          </a:p>
          <a:p>
            <a:pPr lvl="0"/>
            <a:r>
              <a:rPr lang="en-US" sz="2000" dirty="0"/>
              <a:t>Do we want to avoid IT security and confidentiality breaches?</a:t>
            </a:r>
            <a:br>
              <a:rPr lang="en-US" sz="2000" dirty="0"/>
            </a:br>
            <a:endParaRPr lang="da-DK" sz="2000" dirty="0"/>
          </a:p>
          <a:p>
            <a:pPr lvl="0"/>
            <a:r>
              <a:rPr lang="en-US" sz="2000" dirty="0"/>
              <a:t>Do we want to protect our employer brand when someone leaves our organization? </a:t>
            </a:r>
            <a:br>
              <a:rPr lang="en-US" sz="2000" dirty="0"/>
            </a:br>
            <a:endParaRPr lang="da-DK" sz="2000" dirty="0"/>
          </a:p>
          <a:p>
            <a:pPr lvl="0"/>
            <a:r>
              <a:rPr lang="en-US" sz="2000" dirty="0"/>
              <a:t>Do we want to treat leavers with dignity and respect? </a:t>
            </a:r>
            <a:br>
              <a:rPr lang="en-US" sz="2000" dirty="0"/>
            </a:br>
            <a:endParaRPr lang="da-DK" sz="2000" dirty="0"/>
          </a:p>
          <a:p>
            <a:pPr lvl="0"/>
            <a:r>
              <a:rPr lang="en-US" sz="2000" dirty="0"/>
              <a:t>Do we want to leave the door open to boomerang employees whenever possible?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Let’s</a:t>
            </a:r>
            <a:r>
              <a:rPr lang="da-DK" b="1" dirty="0"/>
              <a:t> flip </a:t>
            </a:r>
            <a:r>
              <a:rPr lang="da-DK" b="1" dirty="0" err="1"/>
              <a:t>that</a:t>
            </a:r>
            <a:r>
              <a:rPr lang="da-DK" b="1" dirty="0"/>
              <a:t> </a:t>
            </a:r>
            <a:r>
              <a:rPr lang="da-DK" b="1" dirty="0" err="1"/>
              <a:t>around</a:t>
            </a:r>
            <a:endParaRPr lang="da-DK" b="1" dirty="0"/>
          </a:p>
        </p:txBody>
      </p:sp>
      <p:pic>
        <p:nvPicPr>
          <p:cNvPr id="13" name="Pladsholder til billede 12" descr="Et billede, der indeholder tekst, linjetegning&#10;&#10;Automatisk genereret beskrivelse">
            <a:extLst>
              <a:ext uri="{FF2B5EF4-FFF2-40B4-BE49-F238E27FC236}">
                <a16:creationId xmlns:a16="http://schemas.microsoft.com/office/drawing/2014/main" id="{A39F1C4B-5BB5-0740-A8DF-B2F3114B4AF7}"/>
              </a:ext>
            </a:extLst>
          </p:cNvPr>
          <p:cNvPicPr>
            <a:picLocks noGrp="1" noChangeAspect="1"/>
          </p:cNvPicPr>
          <p:nvPr>
            <p:ph type="pic" sz="quarter" idx="15"/>
          </p:nvPr>
        </p:nvPicPr>
        <p:blipFill rotWithShape="1">
          <a:blip r:embed="rId2"/>
          <a:srcRect t="150" b="150"/>
          <a:stretch>
            <a:fillRect/>
          </a:stretch>
        </p:blipFill>
        <p:spPr>
          <a:xfrm>
            <a:off x="594154" y="2124805"/>
            <a:ext cx="3968578" cy="3967076"/>
          </a:xfrm>
        </p:spPr>
      </p:pic>
    </p:spTree>
    <p:extLst>
      <p:ext uri="{BB962C8B-B14F-4D97-AF65-F5344CB8AC3E}">
        <p14:creationId xmlns:p14="http://schemas.microsoft.com/office/powerpoint/2010/main" val="155221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a:t>Here’s a way for us to ensure professional exit management that pays off</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With digital offboarding software we can set up formal offboarding procedures to ensure proper </a:t>
            </a:r>
            <a:r>
              <a:rPr lang="en-US" b="1" dirty="0"/>
              <a:t>knowledge transfer </a:t>
            </a:r>
            <a:r>
              <a:rPr lang="en-US" dirty="0"/>
              <a:t>from leavers to new employees. </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a:t>
            </a:r>
            <a:r>
              <a:rPr lang="da-DK" dirty="0" err="1"/>
              <a:t>offboarding</a:t>
            </a:r>
            <a:r>
              <a:rPr lang="da-DK" dirty="0"/>
              <a: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205544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err="1"/>
              <a:t>What</a:t>
            </a:r>
            <a:r>
              <a:rPr lang="da-DK" dirty="0"/>
              <a:t> </a:t>
            </a:r>
            <a:r>
              <a:rPr lang="da-DK" dirty="0" err="1"/>
              <a:t>will</a:t>
            </a:r>
            <a:r>
              <a:rPr lang="da-DK" dirty="0"/>
              <a:t> </a:t>
            </a:r>
            <a:r>
              <a:rPr lang="da-DK" dirty="0" err="1"/>
              <a:t>this</a:t>
            </a:r>
            <a:r>
              <a:rPr lang="da-DK" dirty="0"/>
              <a:t> do for </a:t>
            </a:r>
            <a:r>
              <a:rPr lang="da-DK" dirty="0" err="1"/>
              <a:t>us</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163517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Safeguard</a:t>
            </a:r>
            <a:r>
              <a:rPr lang="da-DK" sz="4000" dirty="0"/>
              <a:t> </a:t>
            </a:r>
            <a:r>
              <a:rPr lang="da-DK" sz="4000" dirty="0" err="1"/>
              <a:t>knowledge</a:t>
            </a:r>
            <a:r>
              <a:rPr lang="da-DK" sz="4000" dirty="0"/>
              <a:t> and </a:t>
            </a:r>
            <a:r>
              <a:rPr lang="da-DK" sz="4000" dirty="0" err="1"/>
              <a:t>know-how</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offboarding system we will be able to ensure and manage knowledge transfer and administrative offboarding tasks in a streamlined and automated setup ensuring that we safeguard knowledge and avoids data and IT breaches.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185085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dirty="0"/>
              <a:t>The cost of replacing an employee can range from </a:t>
            </a:r>
            <a:r>
              <a:rPr lang="en-US" u="sng" dirty="0">
                <a:hlinkClick r:id="rId2"/>
              </a:rPr>
              <a:t>1,5-2 times their annual salary</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5098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2x</a:t>
            </a:r>
          </a:p>
        </p:txBody>
      </p:sp>
    </p:spTree>
    <p:extLst>
      <p:ext uri="{BB962C8B-B14F-4D97-AF65-F5344CB8AC3E}">
        <p14:creationId xmlns:p14="http://schemas.microsoft.com/office/powerpoint/2010/main" val="31921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7256429" cy="2086960"/>
          </a:xfrm>
        </p:spPr>
        <p:txBody>
          <a:bodyPr/>
          <a:lstStyle/>
          <a:p>
            <a:pPr lvl="0"/>
            <a:r>
              <a:rPr lang="en-US" u="sng" dirty="0">
                <a:hlinkClick r:id="rId2"/>
              </a:rPr>
              <a:t>71%</a:t>
            </a:r>
            <a:r>
              <a:rPr lang="en-US" dirty="0"/>
              <a:t> of organizations have no formal offboarding process.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44009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71%</a:t>
            </a:r>
          </a:p>
        </p:txBody>
      </p:sp>
    </p:spTree>
    <p:extLst>
      <p:ext uri="{BB962C8B-B14F-4D97-AF65-F5344CB8AC3E}">
        <p14:creationId xmlns:p14="http://schemas.microsoft.com/office/powerpoint/2010/main" val="101940063"/>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67790</TotalTime>
  <Words>827</Words>
  <Application>Microsoft Office PowerPoint</Application>
  <PresentationFormat>Widescreen</PresentationFormat>
  <Paragraphs>102</Paragraphs>
  <Slides>23</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23</vt:i4>
      </vt:variant>
    </vt:vector>
  </HeadingPairs>
  <TitlesOfParts>
    <vt:vector size="27" baseType="lpstr">
      <vt:lpstr>Arial</vt:lpstr>
      <vt:lpstr>Telegraf</vt:lpstr>
      <vt:lpstr>Wingdings</vt:lpstr>
      <vt:lpstr>Office Theme</vt:lpstr>
      <vt:lpstr>PowerPoint-præsentation</vt:lpstr>
      <vt:lpstr>The cost of replacing an employee is expensive.  Very expensive. </vt:lpstr>
      <vt:lpstr>PowerPoint-præsentation</vt:lpstr>
      <vt:lpstr>PowerPoint-præsentation</vt:lpstr>
      <vt:lpstr>Here’s a way for us to ensure professional exit management that pays off</vt:lpstr>
      <vt:lpstr>What will this do for us?</vt:lpstr>
      <vt:lpstr>PowerPoint-præsentation</vt:lpstr>
      <vt:lpstr>The cost of replacing an employee can range from 1,5-2 times their annual salary. </vt:lpstr>
      <vt:lpstr>71% of organizations have no formal offboarding process.  </vt:lpstr>
      <vt:lpstr>PowerPoint-præsentation</vt:lpstr>
      <vt:lpstr>52% of voluntary leavers say their workplace could have done something to stop them from leaving.</vt:lpstr>
      <vt:lpstr>51% say that no manager or leader talked to them about their job satisfaction or future in the 3 months before leaving </vt:lpstr>
      <vt:lpstr>PowerPoint-præsentation</vt:lpstr>
      <vt:lpstr>40% would consider boomeranging back to a former employer. Something that would save us 1/3 - 2/3 on recruitment costs. </vt:lpstr>
      <vt:lpstr>80% say no strategy were in place at their previous workplace to encourage them to return.</vt:lpstr>
      <vt:lpstr>64% say there did not seem to be a strategy for maintaining a relationship with them.</vt:lpstr>
      <vt:lpstr>To sum up A digital offboarding system will enable us to safeguard knowledge and knowhow while minimizing data loss and IT security breaches. Feedback from leavers will enable us to improve going forward and we’ll show leavers that we’ve valued their work. We’ll increase the likelihood of leavers recommending us as employer and maybe even returning one day.</vt:lpstr>
      <vt:lpstr>…And there is more!</vt:lpstr>
      <vt:lpstr>PowerPoint-præsentation</vt:lpstr>
      <vt:lpstr>PowerPoint-præsentation</vt:lpstr>
      <vt:lpstr>To make it even more simple, I’ve listed the system requirements we need to succeed  See overview </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Mikkel Husen</cp:lastModifiedBy>
  <cp:revision>353</cp:revision>
  <dcterms:created xsi:type="dcterms:W3CDTF">2022-07-05T19:57:09Z</dcterms:created>
  <dcterms:modified xsi:type="dcterms:W3CDTF">2022-11-22T12:19:22Z</dcterms:modified>
</cp:coreProperties>
</file>