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3"/>
  </p:notesMasterIdLst>
  <p:sldIdLst>
    <p:sldId id="334" r:id="rId5"/>
    <p:sldId id="335" r:id="rId6"/>
    <p:sldId id="336" r:id="rId7"/>
    <p:sldId id="337" r:id="rId8"/>
    <p:sldId id="473" r:id="rId9"/>
    <p:sldId id="479" r:id="rId10"/>
    <p:sldId id="475" r:id="rId11"/>
    <p:sldId id="341" r:id="rId12"/>
    <p:sldId id="342" r:id="rId13"/>
    <p:sldId id="343" r:id="rId14"/>
    <p:sldId id="476" r:id="rId15"/>
    <p:sldId id="344" r:id="rId16"/>
    <p:sldId id="482" r:id="rId17"/>
    <p:sldId id="355" r:id="rId18"/>
    <p:sldId id="477" r:id="rId19"/>
    <p:sldId id="354" r:id="rId20"/>
    <p:sldId id="480" r:id="rId21"/>
    <p:sldId id="478" r:id="rId22"/>
    <p:sldId id="340" r:id="rId23"/>
    <p:sldId id="483" r:id="rId24"/>
    <p:sldId id="352" r:id="rId25"/>
    <p:sldId id="484" r:id="rId26"/>
    <p:sldId id="345" r:id="rId27"/>
    <p:sldId id="463" r:id="rId28"/>
    <p:sldId id="464" r:id="rId29"/>
    <p:sldId id="348" r:id="rId30"/>
    <p:sldId id="356" r:id="rId31"/>
    <p:sldId id="350" r:id="rId32"/>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F65FF-1D1D-4383-BAEE-3C789CAFDA31}" v="2" dt="2023-01-18T13:56:13.0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25"/>
    <p:restoredTop sz="95934"/>
  </p:normalViewPr>
  <p:slideViewPr>
    <p:cSldViewPr snapToGrid="0" snapToObjects="1">
      <p:cViewPr varScale="1">
        <p:scale>
          <a:sx n="62" d="100"/>
          <a:sy n="62" d="100"/>
        </p:scale>
        <p:origin x="764" y="56"/>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e Kaspersen" userId="6bd4bccd-1222-495a-9109-a2cddccb7b88" providerId="ADAL" clId="{31DD3E20-21DF-421B-8677-4F86D2631CBC}"/>
    <pc:docChg chg="modSld">
      <pc:chgData name="Line Kaspersen" userId="6bd4bccd-1222-495a-9109-a2cddccb7b88" providerId="ADAL" clId="{31DD3E20-21DF-421B-8677-4F86D2631CBC}" dt="2022-12-29T07:16:26.687" v="11" actId="20577"/>
      <pc:docMkLst>
        <pc:docMk/>
      </pc:docMkLst>
      <pc:sldChg chg="modSp mod">
        <pc:chgData name="Line Kaspersen" userId="6bd4bccd-1222-495a-9109-a2cddccb7b88" providerId="ADAL" clId="{31DD3E20-21DF-421B-8677-4F86D2631CBC}" dt="2022-12-29T07:16:26.687" v="11" actId="20577"/>
        <pc:sldMkLst>
          <pc:docMk/>
          <pc:sldMk cId="2497656798" sldId="483"/>
        </pc:sldMkLst>
        <pc:spChg chg="mod">
          <ac:chgData name="Line Kaspersen" userId="6bd4bccd-1222-495a-9109-a2cddccb7b88" providerId="ADAL" clId="{31DD3E20-21DF-421B-8677-4F86D2631CBC}" dt="2022-12-29T07:16:26.687" v="11" actId="20577"/>
          <ac:spMkLst>
            <pc:docMk/>
            <pc:sldMk cId="2497656798" sldId="483"/>
            <ac:spMk id="2" creationId="{9BB369E3-347A-B642-A993-66E3112B6AFA}"/>
          </ac:spMkLst>
        </pc:spChg>
      </pc:sldChg>
    </pc:docChg>
  </pc:docChgLst>
  <pc:docChgLst>
    <pc:chgData name="Camilla Hallmans" userId="0c8eea6a-f55a-4755-bc81-dab10c9de3e3" providerId="ADAL" clId="{098F65FF-1D1D-4383-BAEE-3C789CAFDA31}"/>
    <pc:docChg chg="undo custSel addSld delSld modSld">
      <pc:chgData name="Camilla Hallmans" userId="0c8eea6a-f55a-4755-bc81-dab10c9de3e3" providerId="ADAL" clId="{098F65FF-1D1D-4383-BAEE-3C789CAFDA31}" dt="2023-01-18T13:54:06.022" v="663" actId="729"/>
      <pc:docMkLst>
        <pc:docMk/>
      </pc:docMkLst>
      <pc:sldChg chg="modSp mod">
        <pc:chgData name="Camilla Hallmans" userId="0c8eea6a-f55a-4755-bc81-dab10c9de3e3" providerId="ADAL" clId="{098F65FF-1D1D-4383-BAEE-3C789CAFDA31}" dt="2023-01-16T11:28:25.554" v="651" actId="20577"/>
        <pc:sldMkLst>
          <pc:docMk/>
          <pc:sldMk cId="1562036685" sldId="334"/>
        </pc:sldMkLst>
        <pc:spChg chg="mod">
          <ac:chgData name="Camilla Hallmans" userId="0c8eea6a-f55a-4755-bc81-dab10c9de3e3" providerId="ADAL" clId="{098F65FF-1D1D-4383-BAEE-3C789CAFDA31}" dt="2023-01-16T11:28:25.554" v="651" actId="20577"/>
          <ac:spMkLst>
            <pc:docMk/>
            <pc:sldMk cId="1562036685" sldId="334"/>
            <ac:spMk id="4" creationId="{5FB07686-B415-1B4C-B4A7-8B8D59744FFB}"/>
          </ac:spMkLst>
        </pc:spChg>
        <pc:spChg chg="mod">
          <ac:chgData name="Camilla Hallmans" userId="0c8eea6a-f55a-4755-bc81-dab10c9de3e3" providerId="ADAL" clId="{098F65FF-1D1D-4383-BAEE-3C789CAFDA31}" dt="2023-01-13T10:37:15.735" v="12" actId="20577"/>
          <ac:spMkLst>
            <pc:docMk/>
            <pc:sldMk cId="1562036685" sldId="334"/>
            <ac:spMk id="6" creationId="{2994E3BC-0699-5A4D-86E1-BA4B0539C944}"/>
          </ac:spMkLst>
        </pc:spChg>
      </pc:sldChg>
      <pc:sldChg chg="modSp mod">
        <pc:chgData name="Camilla Hallmans" userId="0c8eea6a-f55a-4755-bc81-dab10c9de3e3" providerId="ADAL" clId="{098F65FF-1D1D-4383-BAEE-3C789CAFDA31}" dt="2023-01-13T10:40:56.324" v="49" actId="20577"/>
        <pc:sldMkLst>
          <pc:docMk/>
          <pc:sldMk cId="600734501" sldId="337"/>
        </pc:sldMkLst>
        <pc:spChg chg="mod">
          <ac:chgData name="Camilla Hallmans" userId="0c8eea6a-f55a-4755-bc81-dab10c9de3e3" providerId="ADAL" clId="{098F65FF-1D1D-4383-BAEE-3C789CAFDA31}" dt="2023-01-13T10:40:56.324" v="49" actId="20577"/>
          <ac:spMkLst>
            <pc:docMk/>
            <pc:sldMk cId="600734501" sldId="337"/>
            <ac:spMk id="3" creationId="{921C3081-395B-3F4B-ABD7-C4B132EA1560}"/>
          </ac:spMkLst>
        </pc:spChg>
      </pc:sldChg>
      <pc:sldChg chg="modSp mod">
        <pc:chgData name="Camilla Hallmans" userId="0c8eea6a-f55a-4755-bc81-dab10c9de3e3" providerId="ADAL" clId="{098F65FF-1D1D-4383-BAEE-3C789CAFDA31}" dt="2023-01-13T10:56:53.074" v="471" actId="20577"/>
        <pc:sldMkLst>
          <pc:docMk/>
          <pc:sldMk cId="1977217685" sldId="340"/>
        </pc:sldMkLst>
        <pc:spChg chg="mod">
          <ac:chgData name="Camilla Hallmans" userId="0c8eea6a-f55a-4755-bc81-dab10c9de3e3" providerId="ADAL" clId="{098F65FF-1D1D-4383-BAEE-3C789CAFDA31}" dt="2023-01-13T10:56:53.074" v="471" actId="20577"/>
          <ac:spMkLst>
            <pc:docMk/>
            <pc:sldMk cId="1977217685" sldId="340"/>
            <ac:spMk id="2" creationId="{9BB369E3-347A-B642-A993-66E3112B6AFA}"/>
          </ac:spMkLst>
        </pc:spChg>
        <pc:spChg chg="mod">
          <ac:chgData name="Camilla Hallmans" userId="0c8eea6a-f55a-4755-bc81-dab10c9de3e3" providerId="ADAL" clId="{098F65FF-1D1D-4383-BAEE-3C789CAFDA31}" dt="2023-01-13T10:56:31.049" v="469" actId="20577"/>
          <ac:spMkLst>
            <pc:docMk/>
            <pc:sldMk cId="1977217685" sldId="340"/>
            <ac:spMk id="11" creationId="{1054FE1B-5AD8-BF47-B3F7-F0097A167993}"/>
          </ac:spMkLst>
        </pc:spChg>
      </pc:sldChg>
      <pc:sldChg chg="modSp mod">
        <pc:chgData name="Camilla Hallmans" userId="0c8eea6a-f55a-4755-bc81-dab10c9de3e3" providerId="ADAL" clId="{098F65FF-1D1D-4383-BAEE-3C789CAFDA31}" dt="2023-01-13T10:43:29.642" v="128" actId="20577"/>
        <pc:sldMkLst>
          <pc:docMk/>
          <pc:sldMk cId="3032851468" sldId="341"/>
        </pc:sldMkLst>
        <pc:spChg chg="mod">
          <ac:chgData name="Camilla Hallmans" userId="0c8eea6a-f55a-4755-bc81-dab10c9de3e3" providerId="ADAL" clId="{098F65FF-1D1D-4383-BAEE-3C789CAFDA31}" dt="2023-01-13T10:43:29.642" v="128" actId="20577"/>
          <ac:spMkLst>
            <pc:docMk/>
            <pc:sldMk cId="3032851468" sldId="341"/>
            <ac:spMk id="2" creationId="{9BB369E3-347A-B642-A993-66E3112B6AFA}"/>
          </ac:spMkLst>
        </pc:spChg>
      </pc:sldChg>
      <pc:sldChg chg="modSp mod">
        <pc:chgData name="Camilla Hallmans" userId="0c8eea6a-f55a-4755-bc81-dab10c9de3e3" providerId="ADAL" clId="{098F65FF-1D1D-4383-BAEE-3C789CAFDA31}" dt="2023-01-13T10:43:46.194" v="140" actId="20577"/>
        <pc:sldMkLst>
          <pc:docMk/>
          <pc:sldMk cId="916646667" sldId="342"/>
        </pc:sldMkLst>
        <pc:spChg chg="mod">
          <ac:chgData name="Camilla Hallmans" userId="0c8eea6a-f55a-4755-bc81-dab10c9de3e3" providerId="ADAL" clId="{098F65FF-1D1D-4383-BAEE-3C789CAFDA31}" dt="2023-01-13T10:43:46.194" v="140" actId="20577"/>
          <ac:spMkLst>
            <pc:docMk/>
            <pc:sldMk cId="916646667" sldId="342"/>
            <ac:spMk id="2" creationId="{9BB369E3-347A-B642-A993-66E3112B6AFA}"/>
          </ac:spMkLst>
        </pc:spChg>
      </pc:sldChg>
      <pc:sldChg chg="modSp mod">
        <pc:chgData name="Camilla Hallmans" userId="0c8eea6a-f55a-4755-bc81-dab10c9de3e3" providerId="ADAL" clId="{098F65FF-1D1D-4383-BAEE-3C789CAFDA31}" dt="2023-01-16T10:28:29.548" v="617" actId="20577"/>
        <pc:sldMkLst>
          <pc:docMk/>
          <pc:sldMk cId="1223451148" sldId="352"/>
        </pc:sldMkLst>
        <pc:spChg chg="mod">
          <ac:chgData name="Camilla Hallmans" userId="0c8eea6a-f55a-4755-bc81-dab10c9de3e3" providerId="ADAL" clId="{098F65FF-1D1D-4383-BAEE-3C789CAFDA31}" dt="2023-01-16T10:28:29.548" v="617" actId="20577"/>
          <ac:spMkLst>
            <pc:docMk/>
            <pc:sldMk cId="1223451148" sldId="352"/>
            <ac:spMk id="2" creationId="{9BB369E3-347A-B642-A993-66E3112B6AFA}"/>
          </ac:spMkLst>
        </pc:spChg>
      </pc:sldChg>
      <pc:sldChg chg="modSp add del mod modShow">
        <pc:chgData name="Camilla Hallmans" userId="0c8eea6a-f55a-4755-bc81-dab10c9de3e3" providerId="ADAL" clId="{098F65FF-1D1D-4383-BAEE-3C789CAFDA31}" dt="2023-01-18T08:51:33.798" v="662" actId="2696"/>
        <pc:sldMkLst>
          <pc:docMk/>
          <pc:sldMk cId="3327736595" sldId="353"/>
        </pc:sldMkLst>
        <pc:spChg chg="mod">
          <ac:chgData name="Camilla Hallmans" userId="0c8eea6a-f55a-4755-bc81-dab10c9de3e3" providerId="ADAL" clId="{098F65FF-1D1D-4383-BAEE-3C789CAFDA31}" dt="2023-01-18T08:51:02.439" v="661" actId="20577"/>
          <ac:spMkLst>
            <pc:docMk/>
            <pc:sldMk cId="3327736595" sldId="353"/>
            <ac:spMk id="2" creationId="{9BB369E3-347A-B642-A993-66E3112B6AFA}"/>
          </ac:spMkLst>
        </pc:spChg>
      </pc:sldChg>
      <pc:sldChg chg="modSp mod">
        <pc:chgData name="Camilla Hallmans" userId="0c8eea6a-f55a-4755-bc81-dab10c9de3e3" providerId="ADAL" clId="{098F65FF-1D1D-4383-BAEE-3C789CAFDA31}" dt="2023-01-13T10:47:03.359" v="160" actId="20577"/>
        <pc:sldMkLst>
          <pc:docMk/>
          <pc:sldMk cId="1134567825" sldId="355"/>
        </pc:sldMkLst>
        <pc:spChg chg="mod">
          <ac:chgData name="Camilla Hallmans" userId="0c8eea6a-f55a-4755-bc81-dab10c9de3e3" providerId="ADAL" clId="{098F65FF-1D1D-4383-BAEE-3C789CAFDA31}" dt="2023-01-13T10:47:03.359" v="160" actId="20577"/>
          <ac:spMkLst>
            <pc:docMk/>
            <pc:sldMk cId="1134567825" sldId="355"/>
            <ac:spMk id="2" creationId="{9BB369E3-347A-B642-A993-66E3112B6AFA}"/>
          </ac:spMkLst>
        </pc:spChg>
      </pc:sldChg>
      <pc:sldChg chg="modSp mod">
        <pc:chgData name="Camilla Hallmans" userId="0c8eea6a-f55a-4755-bc81-dab10c9de3e3" providerId="ADAL" clId="{098F65FF-1D1D-4383-BAEE-3C789CAFDA31}" dt="2023-01-13T12:09:27.105" v="604" actId="1036"/>
        <pc:sldMkLst>
          <pc:docMk/>
          <pc:sldMk cId="2488307247" sldId="356"/>
        </pc:sldMkLst>
        <pc:spChg chg="mod">
          <ac:chgData name="Camilla Hallmans" userId="0c8eea6a-f55a-4755-bc81-dab10c9de3e3" providerId="ADAL" clId="{098F65FF-1D1D-4383-BAEE-3C789CAFDA31}" dt="2023-01-13T12:09:27.105" v="604" actId="1036"/>
          <ac:spMkLst>
            <pc:docMk/>
            <pc:sldMk cId="2488307247" sldId="356"/>
            <ac:spMk id="3" creationId="{921C3081-395B-3F4B-ABD7-C4B132EA1560}"/>
          </ac:spMkLst>
        </pc:spChg>
        <pc:spChg chg="mod">
          <ac:chgData name="Camilla Hallmans" userId="0c8eea6a-f55a-4755-bc81-dab10c9de3e3" providerId="ADAL" clId="{098F65FF-1D1D-4383-BAEE-3C789CAFDA31}" dt="2023-01-13T12:09:09.405" v="585" actId="1076"/>
          <ac:spMkLst>
            <pc:docMk/>
            <pc:sldMk cId="2488307247" sldId="356"/>
            <ac:spMk id="6" creationId="{FC37E9F0-389C-5C47-8A6B-689119CCE2C6}"/>
          </ac:spMkLst>
        </pc:spChg>
      </pc:sldChg>
      <pc:sldChg chg="modSp mod">
        <pc:chgData name="Camilla Hallmans" userId="0c8eea6a-f55a-4755-bc81-dab10c9de3e3" providerId="ADAL" clId="{098F65FF-1D1D-4383-BAEE-3C789CAFDA31}" dt="2023-01-13T12:10:45.638" v="606"/>
        <pc:sldMkLst>
          <pc:docMk/>
          <pc:sldMk cId="316380491" sldId="464"/>
        </pc:sldMkLst>
        <pc:spChg chg="mod">
          <ac:chgData name="Camilla Hallmans" userId="0c8eea6a-f55a-4755-bc81-dab10c9de3e3" providerId="ADAL" clId="{098F65FF-1D1D-4383-BAEE-3C789CAFDA31}" dt="2023-01-13T12:10:45.638" v="606"/>
          <ac:spMkLst>
            <pc:docMk/>
            <pc:sldMk cId="316380491" sldId="464"/>
            <ac:spMk id="3" creationId="{B3D0893B-CDCE-8640-AE9E-4E98DD08D6CE}"/>
          </ac:spMkLst>
        </pc:spChg>
      </pc:sldChg>
      <pc:sldChg chg="modSp mod">
        <pc:chgData name="Camilla Hallmans" userId="0c8eea6a-f55a-4755-bc81-dab10c9de3e3" providerId="ADAL" clId="{098F65FF-1D1D-4383-BAEE-3C789CAFDA31}" dt="2023-01-13T10:42:29.900" v="99" actId="20577"/>
        <pc:sldMkLst>
          <pc:docMk/>
          <pc:sldMk cId="1721775257" sldId="473"/>
        </pc:sldMkLst>
        <pc:spChg chg="mod">
          <ac:chgData name="Camilla Hallmans" userId="0c8eea6a-f55a-4755-bc81-dab10c9de3e3" providerId="ADAL" clId="{098F65FF-1D1D-4383-BAEE-3C789CAFDA31}" dt="2023-01-13T10:42:29.900" v="99" actId="20577"/>
          <ac:spMkLst>
            <pc:docMk/>
            <pc:sldMk cId="1721775257" sldId="473"/>
            <ac:spMk id="3" creationId="{0311A742-8208-8E44-B036-6A660FB3741C}"/>
          </ac:spMkLst>
        </pc:spChg>
        <pc:spChg chg="mod">
          <ac:chgData name="Camilla Hallmans" userId="0c8eea6a-f55a-4755-bc81-dab10c9de3e3" providerId="ADAL" clId="{098F65FF-1D1D-4383-BAEE-3C789CAFDA31}" dt="2023-01-13T10:41:34.711" v="64" actId="20577"/>
          <ac:spMkLst>
            <pc:docMk/>
            <pc:sldMk cId="1721775257" sldId="473"/>
            <ac:spMk id="7" creationId="{8DD65667-E928-6949-9083-91891C7B6575}"/>
          </ac:spMkLst>
        </pc:spChg>
      </pc:sldChg>
      <pc:sldChg chg="modSp mod">
        <pc:chgData name="Camilla Hallmans" userId="0c8eea6a-f55a-4755-bc81-dab10c9de3e3" providerId="ADAL" clId="{098F65FF-1D1D-4383-BAEE-3C789CAFDA31}" dt="2023-01-13T10:42:54.151" v="110" actId="20577"/>
        <pc:sldMkLst>
          <pc:docMk/>
          <pc:sldMk cId="2373181529" sldId="475"/>
        </pc:sldMkLst>
        <pc:spChg chg="mod">
          <ac:chgData name="Camilla Hallmans" userId="0c8eea6a-f55a-4755-bc81-dab10c9de3e3" providerId="ADAL" clId="{098F65FF-1D1D-4383-BAEE-3C789CAFDA31}" dt="2023-01-13T10:42:54.151" v="110" actId="20577"/>
          <ac:spMkLst>
            <pc:docMk/>
            <pc:sldMk cId="2373181529" sldId="475"/>
            <ac:spMk id="3" creationId="{BCAABE05-85B2-0F4C-99EA-1A00769E0A62}"/>
          </ac:spMkLst>
        </pc:spChg>
      </pc:sldChg>
      <pc:sldChg chg="modSp mod">
        <pc:chgData name="Camilla Hallmans" userId="0c8eea6a-f55a-4755-bc81-dab10c9de3e3" providerId="ADAL" clId="{098F65FF-1D1D-4383-BAEE-3C789CAFDA31}" dt="2023-01-13T10:44:25.619" v="151" actId="20577"/>
        <pc:sldMkLst>
          <pc:docMk/>
          <pc:sldMk cId="3231005848" sldId="476"/>
        </pc:sldMkLst>
        <pc:spChg chg="mod">
          <ac:chgData name="Camilla Hallmans" userId="0c8eea6a-f55a-4755-bc81-dab10c9de3e3" providerId="ADAL" clId="{098F65FF-1D1D-4383-BAEE-3C789CAFDA31}" dt="2023-01-13T10:44:25.619" v="151" actId="20577"/>
          <ac:spMkLst>
            <pc:docMk/>
            <pc:sldMk cId="3231005848" sldId="476"/>
            <ac:spMk id="9" creationId="{D48CB887-DED5-9C48-B5A3-603DE02EE662}"/>
          </ac:spMkLst>
        </pc:spChg>
      </pc:sldChg>
      <pc:sldChg chg="modSp mod">
        <pc:chgData name="Camilla Hallmans" userId="0c8eea6a-f55a-4755-bc81-dab10c9de3e3" providerId="ADAL" clId="{098F65FF-1D1D-4383-BAEE-3C789CAFDA31}" dt="2023-01-13T10:48:45.410" v="173" actId="20577"/>
        <pc:sldMkLst>
          <pc:docMk/>
          <pc:sldMk cId="2252607091" sldId="477"/>
        </pc:sldMkLst>
        <pc:spChg chg="mod">
          <ac:chgData name="Camilla Hallmans" userId="0c8eea6a-f55a-4755-bc81-dab10c9de3e3" providerId="ADAL" clId="{098F65FF-1D1D-4383-BAEE-3C789CAFDA31}" dt="2023-01-13T10:48:45.410" v="173" actId="20577"/>
          <ac:spMkLst>
            <pc:docMk/>
            <pc:sldMk cId="2252607091" sldId="477"/>
            <ac:spMk id="3" creationId="{BCAABE05-85B2-0F4C-99EA-1A00769E0A62}"/>
          </ac:spMkLst>
        </pc:spChg>
      </pc:sldChg>
      <pc:sldChg chg="modSp mod">
        <pc:chgData name="Camilla Hallmans" userId="0c8eea6a-f55a-4755-bc81-dab10c9de3e3" providerId="ADAL" clId="{098F65FF-1D1D-4383-BAEE-3C789CAFDA31}" dt="2023-01-13T10:55:38.355" v="422" actId="20577"/>
        <pc:sldMkLst>
          <pc:docMk/>
          <pc:sldMk cId="3473720306" sldId="478"/>
        </pc:sldMkLst>
        <pc:spChg chg="mod">
          <ac:chgData name="Camilla Hallmans" userId="0c8eea6a-f55a-4755-bc81-dab10c9de3e3" providerId="ADAL" clId="{098F65FF-1D1D-4383-BAEE-3C789CAFDA31}" dt="2023-01-13T10:55:38.355" v="422" actId="20577"/>
          <ac:spMkLst>
            <pc:docMk/>
            <pc:sldMk cId="3473720306" sldId="478"/>
            <ac:spMk id="3" creationId="{BCAABE05-85B2-0F4C-99EA-1A00769E0A62}"/>
          </ac:spMkLst>
        </pc:spChg>
      </pc:sldChg>
      <pc:sldChg chg="mod modShow">
        <pc:chgData name="Camilla Hallmans" userId="0c8eea6a-f55a-4755-bc81-dab10c9de3e3" providerId="ADAL" clId="{098F65FF-1D1D-4383-BAEE-3C789CAFDA31}" dt="2023-01-18T13:54:06.022" v="663" actId="729"/>
        <pc:sldMkLst>
          <pc:docMk/>
          <pc:sldMk cId="2497656798" sldId="4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18-01-2023</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18. januar 2023</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18. januar 2023</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18. januar 2023</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18. januar 2023</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18. januar 2023</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18. januar 2023</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18. januar 2023</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18. januar 2023</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18. januar 2023</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18. januar 2023</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brandonhall.com/blogs/eliminate-the-cost-of-a-bad-hire-it-might-be-easier-than-you-think/" TargetMode="Externa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hyperlink" Target="https://www.pwc.com/us/en/services/consulting/business-transformation/library/hr-recruiting.html" TargetMode="Externa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www.getapp.com/resources/recruitment-strategies-report-2017/" TargetMode="Externa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2034935.fs1.hubspotusercontent-na1.net/hubfs/2034935/OCP%20files%20-%20SE/One%20Click%20pitch%20Demand%20spec%20templates/Kravspec%20Rekryteringsl%C3%B6sning.xlsx" TargetMode="Externa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hyperlink" Target="https://www.pwc.com/us/en/services/consulting/business-transformation/library/hr-recruiting.html"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hyperlink" Target="https://www.pwc.com/us/en/services/consulting/business-transformation/library/hr-recruiting.html" TargetMode="Externa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Din one </a:t>
            </a:r>
            <a:r>
              <a:rPr lang="en-GB" sz="4800">
                <a:solidFill>
                  <a:srgbClr val="26253E"/>
                </a:solidFill>
                <a:latin typeface="Telegraf" pitchFamily="2" charset="77"/>
              </a:rPr>
              <a:t>click pitch mall</a:t>
            </a:r>
            <a:endParaRPr lang="en-GB" sz="4800" dirty="0">
              <a:solidFill>
                <a:srgbClr val="26253E"/>
              </a:solidFill>
              <a:latin typeface="Telegraf" pitchFamily="2" charset="77"/>
            </a:endParaRP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r>
              <a:rPr lang="en-GB" sz="1800" dirty="0">
                <a:solidFill>
                  <a:srgbClr val="26253E"/>
                </a:solidFill>
                <a:latin typeface="Telegraf" pitchFamily="2" charset="77"/>
              </a:rPr>
              <a:t> </a:t>
            </a:r>
            <a:r>
              <a:rPr lang="en-GB" sz="1800" dirty="0" err="1">
                <a:solidFill>
                  <a:srgbClr val="26253E"/>
                </a:solidFill>
                <a:latin typeface="Telegraf" pitchFamily="2" charset="77"/>
              </a:rPr>
              <a:t>övertyga</a:t>
            </a:r>
            <a:r>
              <a:rPr lang="en-GB" sz="1800" dirty="0">
                <a:solidFill>
                  <a:srgbClr val="26253E"/>
                </a:solidFill>
                <a:latin typeface="Telegraf" pitchFamily="2" charset="77"/>
              </a:rPr>
              <a:t> din chef</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0" y="2860392"/>
            <a:ext cx="9513497"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7200" b="1" dirty="0" err="1">
                <a:solidFill>
                  <a:srgbClr val="26253E"/>
                </a:solidFill>
                <a:latin typeface="Telegraf" pitchFamily="2" charset="77"/>
              </a:rPr>
              <a:t>Rekryteringslösning</a:t>
            </a:r>
            <a:endParaRPr lang="en-GB" sz="7200" b="1" dirty="0">
              <a:solidFill>
                <a:srgbClr val="26253E"/>
              </a:solidFill>
              <a:latin typeface="Telegraf" pitchFamily="2" charset="77"/>
            </a:endParaRPr>
          </a:p>
        </p:txBody>
      </p:sp>
    </p:spTree>
    <p:extLst>
      <p:ext uri="{BB962C8B-B14F-4D97-AF65-F5344CB8AC3E}">
        <p14:creationId xmlns:p14="http://schemas.microsoft.com/office/powerpoint/2010/main" val="1562036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311059"/>
            <a:ext cx="8140482" cy="1600200"/>
          </a:xfrm>
        </p:spPr>
        <p:txBody>
          <a:bodyPr/>
          <a:lstStyle/>
          <a:p>
            <a:pPr lvl="0"/>
            <a:r>
              <a:rPr lang="en-US" dirty="0" err="1"/>
              <a:t>Forskning</a:t>
            </a:r>
            <a:r>
              <a:rPr lang="en-US" dirty="0"/>
              <a:t> </a:t>
            </a:r>
            <a:r>
              <a:rPr lang="en-US" dirty="0" err="1"/>
              <a:t>visar</a:t>
            </a:r>
            <a:r>
              <a:rPr lang="en-US" dirty="0"/>
              <a:t> </a:t>
            </a:r>
            <a:r>
              <a:rPr lang="en-US" dirty="0" err="1"/>
              <a:t>att</a:t>
            </a:r>
            <a:r>
              <a:rPr lang="en-US" dirty="0"/>
              <a:t> </a:t>
            </a:r>
            <a:r>
              <a:rPr lang="en-US" dirty="0" err="1"/>
              <a:t>en</a:t>
            </a:r>
            <a:r>
              <a:rPr lang="en-US" dirty="0"/>
              <a:t> </a:t>
            </a:r>
            <a:r>
              <a:rPr lang="en-US" dirty="0" err="1"/>
              <a:t>investering</a:t>
            </a:r>
            <a:r>
              <a:rPr lang="en-US" dirty="0"/>
              <a:t> </a:t>
            </a:r>
            <a:r>
              <a:rPr lang="en-US" dirty="0" err="1"/>
              <a:t>i</a:t>
            </a:r>
            <a:r>
              <a:rPr lang="en-US" dirty="0"/>
              <a:t> </a:t>
            </a:r>
            <a:r>
              <a:rPr lang="en-US" dirty="0" err="1"/>
              <a:t>en</a:t>
            </a:r>
            <a:r>
              <a:rPr lang="en-US" dirty="0"/>
              <a:t> bra </a:t>
            </a:r>
            <a:r>
              <a:rPr lang="en-US" dirty="0" err="1"/>
              <a:t>kandidatupplevelse</a:t>
            </a:r>
            <a:r>
              <a:rPr lang="en-US" dirty="0"/>
              <a:t> </a:t>
            </a:r>
            <a:r>
              <a:rPr lang="en-US" dirty="0" err="1"/>
              <a:t>kan</a:t>
            </a:r>
            <a:r>
              <a:rPr lang="en-US" dirty="0"/>
              <a:t> </a:t>
            </a:r>
            <a:r>
              <a:rPr lang="en-US" dirty="0" err="1"/>
              <a:t>optimera</a:t>
            </a:r>
            <a:r>
              <a:rPr lang="en-US" dirty="0"/>
              <a:t> </a:t>
            </a:r>
            <a:r>
              <a:rPr lang="en-US" dirty="0" err="1"/>
              <a:t>kvaliteten</a:t>
            </a:r>
            <a:r>
              <a:rPr lang="en-US" dirty="0"/>
              <a:t> </a:t>
            </a:r>
            <a:r>
              <a:rPr lang="en-US" dirty="0" err="1"/>
              <a:t>på</a:t>
            </a:r>
            <a:r>
              <a:rPr lang="en-US" dirty="0"/>
              <a:t> </a:t>
            </a:r>
            <a:r>
              <a:rPr lang="en-US" dirty="0" err="1"/>
              <a:t>nyanställningar</a:t>
            </a:r>
            <a:r>
              <a:rPr lang="en-US" dirty="0"/>
              <a:t> med </a:t>
            </a:r>
            <a:r>
              <a:rPr lang="en-US" dirty="0" err="1"/>
              <a:t>upp</a:t>
            </a:r>
            <a:r>
              <a:rPr lang="en-US" dirty="0"/>
              <a:t> till </a:t>
            </a:r>
            <a:r>
              <a:rPr lang="en-US" u="sng" dirty="0">
                <a:hlinkClick r:id="rId2"/>
              </a:rPr>
              <a:t>70%</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10</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7252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70%</a:t>
            </a:r>
          </a:p>
        </p:txBody>
      </p:sp>
    </p:spTree>
    <p:extLst>
      <p:ext uri="{BB962C8B-B14F-4D97-AF65-F5344CB8AC3E}">
        <p14:creationId xmlns:p14="http://schemas.microsoft.com/office/powerpoint/2010/main" val="3104181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94095"/>
            <a:ext cx="10517711" cy="2034906"/>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Professionalisera</a:t>
            </a:r>
            <a:endParaRPr lang="da-DK" sz="4000" dirty="0"/>
          </a:p>
          <a:p>
            <a:r>
              <a:rPr lang="da-DK" sz="4000" dirty="0" err="1"/>
              <a:t>och</a:t>
            </a:r>
            <a:r>
              <a:rPr lang="da-DK" sz="4000" dirty="0"/>
              <a:t> </a:t>
            </a:r>
            <a:r>
              <a:rPr lang="da-DK" sz="4000" dirty="0" err="1"/>
              <a:t>påskynda</a:t>
            </a:r>
            <a:r>
              <a:rPr lang="da-DK" sz="4000" dirty="0"/>
              <a:t> vår</a:t>
            </a:r>
          </a:p>
          <a:p>
            <a:r>
              <a:rPr lang="da-DK" sz="4000" dirty="0" err="1"/>
              <a:t>anställningsprocess</a:t>
            </a:r>
            <a:endParaRPr lang="da-DK" sz="4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11</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16799" y="1843950"/>
            <a:ext cx="1810111" cy="3170099"/>
          </a:xfrm>
          <a:prstGeom prst="rect">
            <a:avLst/>
          </a:prstGeom>
          <a:noFill/>
        </p:spPr>
        <p:txBody>
          <a:bodyPr wrap="none" rtlCol="0">
            <a:spAutoFit/>
          </a:bodyPr>
          <a:lstStyle/>
          <a:p>
            <a:r>
              <a:rPr lang="da-DK" sz="20000" dirty="0">
                <a:solidFill>
                  <a:srgbClr val="26253E"/>
                </a:solidFill>
                <a:latin typeface="Telegraf" pitchFamily="2" charset="77"/>
              </a:rPr>
              <a:t>2</a:t>
            </a:r>
          </a:p>
        </p:txBody>
      </p:sp>
      <p:sp>
        <p:nvSpPr>
          <p:cNvPr id="9" name="Pladsholder til indhold 2">
            <a:extLst>
              <a:ext uri="{FF2B5EF4-FFF2-40B4-BE49-F238E27FC236}">
                <a16:creationId xmlns:a16="http://schemas.microsoft.com/office/drawing/2014/main" id="{D48CB887-DED5-9C48-B5A3-603DE02EE662}"/>
              </a:ext>
            </a:extLst>
          </p:cNvPr>
          <p:cNvSpPr txBox="1">
            <a:spLocks/>
          </p:cNvSpPr>
          <p:nvPr/>
        </p:nvSpPr>
        <p:spPr>
          <a:xfrm>
            <a:off x="5207203" y="3550405"/>
            <a:ext cx="6260272" cy="1411339"/>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Med </a:t>
            </a:r>
            <a:r>
              <a:rPr lang="en-US" sz="2000" dirty="0" err="1"/>
              <a:t>en</a:t>
            </a:r>
            <a:r>
              <a:rPr lang="en-US" sz="2000" dirty="0"/>
              <a:t> digital </a:t>
            </a:r>
            <a:r>
              <a:rPr lang="en-US" sz="2000" dirty="0" err="1"/>
              <a:t>rekryteringslösning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säkerställa</a:t>
            </a:r>
            <a:r>
              <a:rPr lang="en-US" sz="2000" dirty="0"/>
              <a:t> </a:t>
            </a:r>
            <a:r>
              <a:rPr lang="en-US" sz="2000" dirty="0" err="1"/>
              <a:t>en</a:t>
            </a:r>
            <a:r>
              <a:rPr lang="en-US" sz="2000" dirty="0"/>
              <a:t> </a:t>
            </a:r>
            <a:r>
              <a:rPr lang="en-US" sz="2000" b="1" dirty="0" err="1"/>
              <a:t>snabb</a:t>
            </a:r>
            <a:r>
              <a:rPr lang="en-US" sz="2000" b="1" dirty="0"/>
              <a:t> </a:t>
            </a:r>
            <a:r>
              <a:rPr lang="en-US" sz="2000" b="1" dirty="0" err="1"/>
              <a:t>och</a:t>
            </a:r>
            <a:r>
              <a:rPr lang="en-US" sz="2000" b="1" dirty="0"/>
              <a:t> </a:t>
            </a:r>
            <a:r>
              <a:rPr lang="en-US" sz="2000" b="1" dirty="0" err="1"/>
              <a:t>friktionsfri</a:t>
            </a:r>
            <a:r>
              <a:rPr lang="en-US" sz="2000" b="1" dirty="0"/>
              <a:t> </a:t>
            </a:r>
            <a:r>
              <a:rPr lang="en-US" sz="2000" b="1" dirty="0" err="1"/>
              <a:t>rekryteringsprocess</a:t>
            </a:r>
            <a:r>
              <a:rPr lang="en-US" sz="2000" b="1" dirty="0"/>
              <a:t> med </a:t>
            </a:r>
            <a:r>
              <a:rPr lang="en-US" sz="2000" b="1" dirty="0" err="1"/>
              <a:t>löpande</a:t>
            </a:r>
            <a:r>
              <a:rPr lang="en-US" sz="2000" b="1" dirty="0"/>
              <a:t> </a:t>
            </a:r>
            <a:r>
              <a:rPr lang="en-US" sz="2000" b="1" dirty="0" err="1"/>
              <a:t>och</a:t>
            </a:r>
            <a:r>
              <a:rPr lang="en-US" sz="2000" b="1" dirty="0"/>
              <a:t> </a:t>
            </a:r>
            <a:r>
              <a:rPr lang="en-US" sz="2000" b="1" dirty="0" err="1"/>
              <a:t>delvis</a:t>
            </a:r>
            <a:r>
              <a:rPr lang="en-US" sz="2000" b="1" dirty="0"/>
              <a:t> </a:t>
            </a:r>
            <a:r>
              <a:rPr lang="en-US" sz="2000" b="1" dirty="0" err="1"/>
              <a:t>automatiserad</a:t>
            </a:r>
            <a:r>
              <a:rPr lang="en-US" sz="2000" b="1" dirty="0"/>
              <a:t> </a:t>
            </a:r>
            <a:r>
              <a:rPr lang="en-US" sz="2000" b="1" dirty="0" err="1"/>
              <a:t>kommunikation</a:t>
            </a:r>
            <a:r>
              <a:rPr lang="en-US" sz="2000" dirty="0"/>
              <a:t>. </a:t>
            </a:r>
            <a:r>
              <a:rPr lang="en-US" sz="2000" dirty="0" err="1"/>
              <a:t>Internt</a:t>
            </a:r>
            <a:r>
              <a:rPr lang="en-US" sz="2000" dirty="0"/>
              <a:t> </a:t>
            </a:r>
            <a:r>
              <a:rPr lang="en-US" sz="2000" dirty="0" err="1"/>
              <a:t>kommer</a:t>
            </a:r>
            <a:r>
              <a:rPr lang="en-US" sz="2000" dirty="0"/>
              <a:t> </a:t>
            </a:r>
            <a:r>
              <a:rPr lang="en-US" sz="2000" dirty="0" err="1"/>
              <a:t>vår</a:t>
            </a:r>
            <a:r>
              <a:rPr lang="en-US" sz="2000" dirty="0"/>
              <a:t> process </a:t>
            </a:r>
            <a:r>
              <a:rPr lang="en-US" sz="2000" dirty="0" err="1"/>
              <a:t>att</a:t>
            </a:r>
            <a:r>
              <a:rPr lang="en-US" sz="2000" dirty="0"/>
              <a:t> </a:t>
            </a:r>
            <a:r>
              <a:rPr lang="en-US" sz="2000" dirty="0" err="1"/>
              <a:t>screena</a:t>
            </a:r>
            <a:r>
              <a:rPr lang="en-US" sz="2000" dirty="0"/>
              <a:t> </a:t>
            </a:r>
            <a:r>
              <a:rPr lang="en-US" sz="2000" dirty="0" err="1"/>
              <a:t>och</a:t>
            </a:r>
            <a:r>
              <a:rPr lang="en-US" sz="2000" dirty="0"/>
              <a:t> </a:t>
            </a:r>
            <a:r>
              <a:rPr lang="en-US" sz="2000" dirty="0" err="1"/>
              <a:t>utvärdera</a:t>
            </a:r>
            <a:r>
              <a:rPr lang="en-US" sz="2000" dirty="0"/>
              <a:t> </a:t>
            </a:r>
            <a:r>
              <a:rPr lang="en-US" sz="2000" dirty="0" err="1"/>
              <a:t>kandidater</a:t>
            </a:r>
            <a:r>
              <a:rPr lang="en-US" sz="2000" dirty="0"/>
              <a:t> </a:t>
            </a:r>
            <a:r>
              <a:rPr lang="en-US" sz="2000" dirty="0" err="1"/>
              <a:t>vara</a:t>
            </a:r>
            <a:r>
              <a:rPr lang="en-US" sz="2000" dirty="0"/>
              <a:t> </a:t>
            </a:r>
            <a:r>
              <a:rPr lang="en-US" sz="2000" dirty="0" err="1"/>
              <a:t>strömlinjeformad</a:t>
            </a:r>
            <a:r>
              <a:rPr lang="en-US" sz="2000" dirty="0"/>
              <a:t> </a:t>
            </a:r>
            <a:r>
              <a:rPr lang="en-US" sz="2000" dirty="0" err="1"/>
              <a:t>och</a:t>
            </a:r>
            <a:r>
              <a:rPr lang="en-US" sz="2000" dirty="0"/>
              <a:t> </a:t>
            </a:r>
            <a:r>
              <a:rPr lang="en-US" sz="2000" dirty="0" err="1"/>
              <a:t>opartisk</a:t>
            </a:r>
            <a:r>
              <a:rPr lang="en-US" sz="2000" dirty="0"/>
              <a:t>.</a:t>
            </a:r>
          </a:p>
        </p:txBody>
      </p:sp>
    </p:spTree>
    <p:extLst>
      <p:ext uri="{BB962C8B-B14F-4D97-AF65-F5344CB8AC3E}">
        <p14:creationId xmlns:p14="http://schemas.microsoft.com/office/powerpoint/2010/main" val="3231005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084048"/>
            <a:ext cx="8468285" cy="2799167"/>
          </a:xfrm>
        </p:spPr>
        <p:txBody>
          <a:bodyPr/>
          <a:lstStyle/>
          <a:p>
            <a:pPr lvl="0"/>
            <a:r>
              <a:rPr lang="en-US" dirty="0"/>
              <a:t>Det tar </a:t>
            </a:r>
            <a:r>
              <a:rPr lang="en-US" dirty="0" err="1"/>
              <a:t>i</a:t>
            </a:r>
            <a:r>
              <a:rPr lang="en-US" dirty="0"/>
              <a:t> </a:t>
            </a:r>
            <a:r>
              <a:rPr lang="en-US" dirty="0" err="1"/>
              <a:t>genomsnitt</a:t>
            </a:r>
            <a:r>
              <a:rPr lang="en-US" dirty="0"/>
              <a:t> </a:t>
            </a:r>
            <a:r>
              <a:rPr lang="en-US" u="sng" dirty="0"/>
              <a:t>2 </a:t>
            </a:r>
            <a:r>
              <a:rPr lang="en-US" u="sng" dirty="0" err="1"/>
              <a:t>månader</a:t>
            </a:r>
            <a:r>
              <a:rPr lang="en-US" u="sng" dirty="0"/>
              <a:t> </a:t>
            </a:r>
            <a:r>
              <a:rPr lang="en-US" dirty="0" err="1"/>
              <a:t>att</a:t>
            </a:r>
            <a:r>
              <a:rPr lang="en-US" dirty="0"/>
              <a:t> </a:t>
            </a:r>
            <a:r>
              <a:rPr lang="en-US" dirty="0" err="1"/>
              <a:t>fylla</a:t>
            </a:r>
            <a:r>
              <a:rPr lang="en-US" dirty="0"/>
              <a:t> </a:t>
            </a:r>
            <a:r>
              <a:rPr lang="en-US" dirty="0" err="1"/>
              <a:t>en</a:t>
            </a:r>
            <a:r>
              <a:rPr lang="en-US" dirty="0"/>
              <a:t> </a:t>
            </a:r>
            <a:r>
              <a:rPr lang="en-US" dirty="0" err="1"/>
              <a:t>ledig</a:t>
            </a:r>
            <a:r>
              <a:rPr lang="en-US" dirty="0"/>
              <a:t> </a:t>
            </a:r>
            <a:r>
              <a:rPr lang="en-US" dirty="0" err="1"/>
              <a:t>tjänst</a:t>
            </a:r>
            <a:r>
              <a:rPr lang="en-US" dirty="0"/>
              <a:t>. </a:t>
            </a:r>
            <a:r>
              <a:rPr lang="en-US" dirty="0" err="1"/>
              <a:t>Ändå</a:t>
            </a:r>
            <a:r>
              <a:rPr lang="en-US" dirty="0"/>
              <a:t> </a:t>
            </a:r>
            <a:r>
              <a:rPr lang="en-US" dirty="0" err="1"/>
              <a:t>anser</a:t>
            </a:r>
            <a:r>
              <a:rPr lang="en-US" dirty="0"/>
              <a:t> </a:t>
            </a:r>
            <a:r>
              <a:rPr lang="en-US" u="sng" dirty="0"/>
              <a:t>60% </a:t>
            </a:r>
            <a:r>
              <a:rPr lang="en-US" dirty="0"/>
              <a:t>av </a:t>
            </a:r>
            <a:r>
              <a:rPr lang="en-US" dirty="0" err="1"/>
              <a:t>alla</a:t>
            </a:r>
            <a:r>
              <a:rPr lang="en-US" dirty="0"/>
              <a:t> </a:t>
            </a:r>
            <a:r>
              <a:rPr lang="en-US" dirty="0" err="1"/>
              <a:t>kandidater</a:t>
            </a:r>
            <a:r>
              <a:rPr lang="en-US" dirty="0"/>
              <a:t> </a:t>
            </a:r>
            <a:r>
              <a:rPr lang="en-US" dirty="0" err="1"/>
              <a:t>att</a:t>
            </a:r>
            <a:r>
              <a:rPr lang="en-US" dirty="0"/>
              <a:t> det </a:t>
            </a:r>
            <a:r>
              <a:rPr lang="en-US" dirty="0" err="1"/>
              <a:t>bör</a:t>
            </a:r>
            <a:r>
              <a:rPr lang="en-US" dirty="0"/>
              <a:t> ta </a:t>
            </a:r>
            <a:r>
              <a:rPr lang="en-US" dirty="0" err="1"/>
              <a:t>högst</a:t>
            </a:r>
            <a:r>
              <a:rPr lang="en-US" dirty="0"/>
              <a:t> </a:t>
            </a:r>
            <a:r>
              <a:rPr lang="en-US" u="sng" dirty="0"/>
              <a:t>1 </a:t>
            </a:r>
            <a:r>
              <a:rPr lang="en-US" u="sng" dirty="0" err="1"/>
              <a:t>månad</a:t>
            </a:r>
            <a:r>
              <a:rPr lang="en-US" u="sng" dirty="0"/>
              <a:t> </a:t>
            </a:r>
            <a:r>
              <a:rPr lang="en-US" dirty="0" err="1"/>
              <a:t>från</a:t>
            </a:r>
            <a:r>
              <a:rPr lang="en-US" dirty="0"/>
              <a:t> </a:t>
            </a:r>
            <a:r>
              <a:rPr lang="en-US" dirty="0" err="1"/>
              <a:t>ansökningen</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5748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60%</a:t>
            </a:r>
          </a:p>
        </p:txBody>
      </p:sp>
    </p:spTree>
    <p:extLst>
      <p:ext uri="{BB962C8B-B14F-4D97-AF65-F5344CB8AC3E}">
        <p14:creationId xmlns:p14="http://schemas.microsoft.com/office/powerpoint/2010/main" val="3151779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2160811"/>
          </a:xfrm>
        </p:spPr>
        <p:txBody>
          <a:bodyPr/>
          <a:lstStyle/>
          <a:p>
            <a:r>
              <a:rPr lang="da-DK" u="sng" dirty="0"/>
              <a:t>86% </a:t>
            </a:r>
            <a:r>
              <a:rPr lang="da-DK" dirty="0" err="1"/>
              <a:t>säger</a:t>
            </a:r>
            <a:r>
              <a:rPr lang="da-DK" dirty="0"/>
              <a:t> </a:t>
            </a:r>
            <a:r>
              <a:rPr lang="da-DK" dirty="0" err="1"/>
              <a:t>att</a:t>
            </a:r>
            <a:r>
              <a:rPr lang="da-DK" dirty="0"/>
              <a:t> </a:t>
            </a:r>
            <a:r>
              <a:rPr lang="da-DK" dirty="0" err="1"/>
              <a:t>användningen</a:t>
            </a:r>
            <a:r>
              <a:rPr lang="da-DK" dirty="0"/>
              <a:t> av </a:t>
            </a:r>
            <a:r>
              <a:rPr lang="da-DK" dirty="0" err="1"/>
              <a:t>ett</a:t>
            </a:r>
            <a:r>
              <a:rPr lang="da-DK" dirty="0"/>
              <a:t> ATS har </a:t>
            </a:r>
            <a:r>
              <a:rPr lang="da-DK" dirty="0" err="1"/>
              <a:t>ökat</a:t>
            </a:r>
            <a:r>
              <a:rPr lang="da-DK" dirty="0"/>
              <a:t> </a:t>
            </a:r>
            <a:r>
              <a:rPr lang="da-DK" dirty="0" err="1"/>
              <a:t>deras</a:t>
            </a:r>
            <a:r>
              <a:rPr lang="da-DK" dirty="0"/>
              <a:t> </a:t>
            </a:r>
            <a:r>
              <a:rPr lang="da-DK" dirty="0" err="1"/>
              <a:t>anställningstid</a:t>
            </a:r>
            <a:r>
              <a:rPr lang="da-DK" dirty="0"/>
              <a:t> </a:t>
            </a:r>
            <a:r>
              <a:rPr lang="da-DK" dirty="0" err="1"/>
              <a:t>och</a:t>
            </a:r>
            <a:r>
              <a:rPr lang="da-DK" dirty="0"/>
              <a:t> 78% </a:t>
            </a:r>
            <a:r>
              <a:rPr lang="da-DK" dirty="0" err="1"/>
              <a:t>säger</a:t>
            </a:r>
            <a:r>
              <a:rPr lang="da-DK" dirty="0"/>
              <a:t> </a:t>
            </a:r>
            <a:r>
              <a:rPr lang="da-DK" dirty="0" err="1"/>
              <a:t>att</a:t>
            </a:r>
            <a:r>
              <a:rPr lang="da-DK" dirty="0"/>
              <a:t> det </a:t>
            </a:r>
            <a:r>
              <a:rPr lang="da-DK" dirty="0" err="1"/>
              <a:t>också</a:t>
            </a:r>
            <a:r>
              <a:rPr lang="da-DK" dirty="0"/>
              <a:t> har </a:t>
            </a:r>
            <a:r>
              <a:rPr lang="da-DK" dirty="0" err="1"/>
              <a:t>förbättrat</a:t>
            </a:r>
            <a:r>
              <a:rPr lang="da-DK" dirty="0"/>
              <a:t> </a:t>
            </a:r>
            <a:r>
              <a:rPr lang="da-DK" dirty="0" err="1"/>
              <a:t>deras</a:t>
            </a:r>
            <a:r>
              <a:rPr lang="da-DK" dirty="0"/>
              <a:t> </a:t>
            </a:r>
            <a:r>
              <a:rPr lang="da-DK" dirty="0" err="1"/>
              <a:t>anställningskvalitet</a:t>
            </a:r>
            <a:r>
              <a:rPr lang="da-DK" dirty="0"/>
              <a:t>.</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13</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86%</a:t>
            </a:r>
          </a:p>
        </p:txBody>
      </p:sp>
    </p:spTree>
    <p:extLst>
      <p:ext uri="{BB962C8B-B14F-4D97-AF65-F5344CB8AC3E}">
        <p14:creationId xmlns:p14="http://schemas.microsoft.com/office/powerpoint/2010/main" val="239183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2160811"/>
          </a:xfrm>
        </p:spPr>
        <p:txBody>
          <a:bodyPr/>
          <a:lstStyle/>
          <a:p>
            <a:pPr lvl="0"/>
            <a:r>
              <a:rPr lang="en-US" dirty="0"/>
              <a:t>94% av HR-</a:t>
            </a:r>
            <a:r>
              <a:rPr lang="en-US" dirty="0" err="1"/>
              <a:t>verksamma</a:t>
            </a:r>
            <a:r>
              <a:rPr lang="en-US" dirty="0"/>
              <a:t> </a:t>
            </a:r>
            <a:r>
              <a:rPr lang="en-US" dirty="0" err="1"/>
              <a:t>säger</a:t>
            </a:r>
            <a:r>
              <a:rPr lang="en-US" dirty="0"/>
              <a:t> </a:t>
            </a:r>
            <a:r>
              <a:rPr lang="en-US" dirty="0" err="1"/>
              <a:t>att</a:t>
            </a:r>
            <a:r>
              <a:rPr lang="en-US" dirty="0"/>
              <a:t> </a:t>
            </a:r>
            <a:r>
              <a:rPr lang="en-US" dirty="0" err="1"/>
              <a:t>användningen</a:t>
            </a:r>
            <a:r>
              <a:rPr lang="en-US" dirty="0"/>
              <a:t> av </a:t>
            </a:r>
            <a:r>
              <a:rPr lang="en-US" dirty="0" err="1"/>
              <a:t>ett</a:t>
            </a:r>
            <a:r>
              <a:rPr lang="en-US" dirty="0"/>
              <a:t> ATS </a:t>
            </a:r>
            <a:r>
              <a:rPr lang="en-US" dirty="0" err="1"/>
              <a:t>har</a:t>
            </a:r>
            <a:r>
              <a:rPr lang="en-US" dirty="0"/>
              <a:t> </a:t>
            </a:r>
            <a:r>
              <a:rPr lang="en-US" dirty="0" err="1"/>
              <a:t>förbättrat</a:t>
            </a:r>
            <a:r>
              <a:rPr lang="en-US" dirty="0"/>
              <a:t> </a:t>
            </a:r>
            <a:r>
              <a:rPr lang="en-US" dirty="0" err="1"/>
              <a:t>deras</a:t>
            </a:r>
            <a:r>
              <a:rPr lang="en-US" dirty="0"/>
              <a:t> </a:t>
            </a:r>
            <a:r>
              <a:rPr lang="en-US" dirty="0" err="1"/>
              <a:t>rekryteringsprocesser</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14</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94%</a:t>
            </a:r>
          </a:p>
        </p:txBody>
      </p:sp>
    </p:spTree>
    <p:extLst>
      <p:ext uri="{BB962C8B-B14F-4D97-AF65-F5344CB8AC3E}">
        <p14:creationId xmlns:p14="http://schemas.microsoft.com/office/powerpoint/2010/main" val="1134567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79115"/>
            <a:ext cx="10517711" cy="2049886"/>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Säkerställ</a:t>
            </a:r>
            <a:r>
              <a:rPr lang="da-DK" sz="4000" dirty="0"/>
              <a:t> en </a:t>
            </a:r>
            <a:r>
              <a:rPr lang="da-DK" sz="4000" dirty="0" err="1"/>
              <a:t>säker</a:t>
            </a:r>
            <a:r>
              <a:rPr lang="da-DK" sz="4000" dirty="0"/>
              <a:t> </a:t>
            </a:r>
            <a:r>
              <a:rPr lang="da-DK" sz="4000" dirty="0" err="1"/>
              <a:t>och</a:t>
            </a:r>
            <a:endParaRPr lang="da-DK" sz="4000" dirty="0"/>
          </a:p>
          <a:p>
            <a:r>
              <a:rPr lang="da-DK" sz="4000" dirty="0"/>
              <a:t>GDPR-kompatibel</a:t>
            </a:r>
          </a:p>
          <a:p>
            <a:r>
              <a:rPr lang="da-DK" sz="4000" dirty="0" err="1"/>
              <a:t>anställningsprocess</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050410" cy="176210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rekryteringslösning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säkerställa</a:t>
            </a:r>
            <a:r>
              <a:rPr lang="en-US" sz="2000" dirty="0"/>
              <a:t> </a:t>
            </a:r>
            <a:r>
              <a:rPr lang="en-US" sz="2000" dirty="0" err="1"/>
              <a:t>en</a:t>
            </a:r>
            <a:r>
              <a:rPr lang="en-US" sz="2000" dirty="0"/>
              <a:t> </a:t>
            </a:r>
            <a:r>
              <a:rPr lang="en-US" sz="2000" dirty="0" err="1"/>
              <a:t>säker</a:t>
            </a:r>
            <a:r>
              <a:rPr lang="en-US" sz="2000" dirty="0"/>
              <a:t> </a:t>
            </a:r>
            <a:r>
              <a:rPr lang="en-US" sz="2000" dirty="0" err="1"/>
              <a:t>och</a:t>
            </a:r>
            <a:r>
              <a:rPr lang="en-US" sz="2000" dirty="0"/>
              <a:t> GDPR-</a:t>
            </a:r>
            <a:r>
              <a:rPr lang="en-US" sz="2000" dirty="0" err="1"/>
              <a:t>kompatibel</a:t>
            </a:r>
            <a:r>
              <a:rPr lang="en-US" sz="2000" dirty="0"/>
              <a:t> </a:t>
            </a:r>
            <a:r>
              <a:rPr lang="en-US" sz="2000" dirty="0" err="1"/>
              <a:t>rekryteringsprocess</a:t>
            </a:r>
            <a:r>
              <a:rPr lang="en-US" sz="2000" dirty="0"/>
              <a:t> med </a:t>
            </a:r>
            <a:r>
              <a:rPr lang="en-US" sz="2000" dirty="0" err="1"/>
              <a:t>rätt</a:t>
            </a:r>
            <a:r>
              <a:rPr lang="en-US" sz="2000" dirty="0"/>
              <a:t> </a:t>
            </a:r>
            <a:r>
              <a:rPr lang="en-US" sz="2000" dirty="0" err="1"/>
              <a:t>juridisk</a:t>
            </a:r>
            <a:r>
              <a:rPr lang="en-US" sz="2000" dirty="0"/>
              <a:t> </a:t>
            </a:r>
            <a:r>
              <a:rPr lang="en-US" sz="2000" dirty="0" err="1"/>
              <a:t>grund</a:t>
            </a:r>
            <a:r>
              <a:rPr lang="en-US" sz="2000" dirty="0"/>
              <a:t> för </a:t>
            </a:r>
            <a:r>
              <a:rPr lang="en-US" sz="2000" dirty="0" err="1"/>
              <a:t>lagring</a:t>
            </a:r>
            <a:r>
              <a:rPr lang="en-US" sz="2000" dirty="0"/>
              <a:t> </a:t>
            </a:r>
            <a:r>
              <a:rPr lang="en-US" sz="2000" dirty="0" err="1"/>
              <a:t>och</a:t>
            </a:r>
            <a:r>
              <a:rPr lang="en-US" sz="2000" dirty="0"/>
              <a:t> </a:t>
            </a:r>
            <a:r>
              <a:rPr lang="en-US" sz="2000" dirty="0" err="1"/>
              <a:t>hantering</a:t>
            </a:r>
            <a:r>
              <a:rPr lang="en-US" sz="2000" dirty="0"/>
              <a:t> av data.</a:t>
            </a:r>
            <a:endParaRPr lang="en-US" sz="2000" b="1"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15</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2252607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5"/>
            <a:ext cx="8140482" cy="1625974"/>
          </a:xfrm>
        </p:spPr>
        <p:txBody>
          <a:bodyPr/>
          <a:lstStyle/>
          <a:p>
            <a:pPr lvl="0"/>
            <a:r>
              <a:rPr lang="en-US" dirty="0" err="1"/>
              <a:t>Att</a:t>
            </a:r>
            <a:r>
              <a:rPr lang="en-US" dirty="0"/>
              <a:t> </a:t>
            </a:r>
            <a:r>
              <a:rPr lang="en-US" dirty="0" err="1"/>
              <a:t>bryta</a:t>
            </a:r>
            <a:r>
              <a:rPr lang="en-US" dirty="0"/>
              <a:t> mot GDPR </a:t>
            </a:r>
            <a:r>
              <a:rPr lang="en-US" dirty="0" err="1"/>
              <a:t>kan</a:t>
            </a:r>
            <a:r>
              <a:rPr lang="en-US" dirty="0"/>
              <a:t> </a:t>
            </a:r>
            <a:r>
              <a:rPr lang="en-US" dirty="0" err="1"/>
              <a:t>kosta</a:t>
            </a:r>
            <a:r>
              <a:rPr lang="en-US" dirty="0"/>
              <a:t> </a:t>
            </a:r>
            <a:r>
              <a:rPr lang="en-US" dirty="0" err="1"/>
              <a:t>så</a:t>
            </a:r>
            <a:r>
              <a:rPr lang="en-US" dirty="0"/>
              <a:t> </a:t>
            </a:r>
            <a:r>
              <a:rPr lang="en-US" dirty="0" err="1"/>
              <a:t>mycket</a:t>
            </a:r>
            <a:r>
              <a:rPr lang="en-US" dirty="0"/>
              <a:t> </a:t>
            </a:r>
            <a:r>
              <a:rPr lang="en-US" dirty="0" err="1"/>
              <a:t>som</a:t>
            </a:r>
            <a:r>
              <a:rPr lang="en-US" dirty="0"/>
              <a:t> </a:t>
            </a:r>
            <a:r>
              <a:rPr lang="en-US" u="sng" dirty="0"/>
              <a:t>4% </a:t>
            </a:r>
            <a:r>
              <a:rPr lang="en-US" dirty="0"/>
              <a:t>av </a:t>
            </a:r>
            <a:r>
              <a:rPr lang="en-US" dirty="0" err="1"/>
              <a:t>våra</a:t>
            </a:r>
            <a:r>
              <a:rPr lang="en-US" dirty="0"/>
              <a:t> </a:t>
            </a:r>
            <a:r>
              <a:rPr lang="en-US" dirty="0" err="1"/>
              <a:t>globala</a:t>
            </a:r>
            <a:r>
              <a:rPr lang="en-US" dirty="0"/>
              <a:t> </a:t>
            </a:r>
            <a:r>
              <a:rPr lang="en-US" dirty="0" err="1"/>
              <a:t>intäkter</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4%</a:t>
            </a:r>
          </a:p>
        </p:txBody>
      </p:sp>
    </p:spTree>
    <p:extLst>
      <p:ext uri="{BB962C8B-B14F-4D97-AF65-F5344CB8AC3E}">
        <p14:creationId xmlns:p14="http://schemas.microsoft.com/office/powerpoint/2010/main" val="2640552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2160811"/>
          </a:xfrm>
        </p:spPr>
        <p:txBody>
          <a:bodyPr/>
          <a:lstStyle/>
          <a:p>
            <a:pPr lvl="0"/>
            <a:r>
              <a:rPr lang="da-DK" dirty="0">
                <a:hlinkClick r:id="rId2"/>
              </a:rPr>
              <a:t>77% </a:t>
            </a:r>
            <a:r>
              <a:rPr lang="da-DK" dirty="0"/>
              <a:t>av </a:t>
            </a:r>
            <a:r>
              <a:rPr lang="da-DK" dirty="0" err="1"/>
              <a:t>kandidaterna</a:t>
            </a:r>
            <a:r>
              <a:rPr lang="da-DK" dirty="0"/>
              <a:t> </a:t>
            </a:r>
            <a:r>
              <a:rPr lang="da-DK" dirty="0" err="1"/>
              <a:t>sa</a:t>
            </a:r>
            <a:r>
              <a:rPr lang="da-DK" dirty="0"/>
              <a:t> </a:t>
            </a:r>
            <a:r>
              <a:rPr lang="da-DK" dirty="0" err="1"/>
              <a:t>att</a:t>
            </a:r>
            <a:r>
              <a:rPr lang="da-DK" dirty="0"/>
              <a:t> de </a:t>
            </a:r>
            <a:r>
              <a:rPr lang="da-DK" dirty="0" err="1"/>
              <a:t>inte</a:t>
            </a:r>
            <a:r>
              <a:rPr lang="da-DK" dirty="0"/>
              <a:t> skulle </a:t>
            </a:r>
            <a:r>
              <a:rPr lang="da-DK" dirty="0" err="1"/>
              <a:t>söka</a:t>
            </a:r>
            <a:r>
              <a:rPr lang="da-DK" dirty="0"/>
              <a:t> </a:t>
            </a:r>
            <a:r>
              <a:rPr lang="da-DK" dirty="0" err="1"/>
              <a:t>jobb</a:t>
            </a:r>
            <a:r>
              <a:rPr lang="da-DK" dirty="0"/>
              <a:t> om de </a:t>
            </a:r>
            <a:r>
              <a:rPr lang="da-DK" dirty="0" err="1"/>
              <a:t>kände</a:t>
            </a:r>
            <a:r>
              <a:rPr lang="da-DK" dirty="0"/>
              <a:t> </a:t>
            </a:r>
            <a:r>
              <a:rPr lang="da-DK" dirty="0" err="1"/>
              <a:t>att</a:t>
            </a:r>
            <a:r>
              <a:rPr lang="da-DK" dirty="0"/>
              <a:t> </a:t>
            </a:r>
            <a:r>
              <a:rPr lang="da-DK" dirty="0" err="1"/>
              <a:t>deras</a:t>
            </a:r>
            <a:r>
              <a:rPr lang="da-DK" dirty="0"/>
              <a:t> integritet </a:t>
            </a:r>
            <a:r>
              <a:rPr lang="da-DK" dirty="0" err="1"/>
              <a:t>och</a:t>
            </a:r>
            <a:r>
              <a:rPr lang="da-DK" dirty="0"/>
              <a:t> information </a:t>
            </a:r>
            <a:r>
              <a:rPr lang="da-DK" dirty="0" err="1"/>
              <a:t>inte</a:t>
            </a:r>
            <a:r>
              <a:rPr lang="da-DK" dirty="0"/>
              <a:t> var </a:t>
            </a:r>
            <a:r>
              <a:rPr lang="da-DK" dirty="0" err="1"/>
              <a:t>skyddade</a:t>
            </a:r>
            <a:r>
              <a:rPr lang="da-DK" dirty="0"/>
              <a:t>.</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17</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77%</a:t>
            </a:r>
          </a:p>
        </p:txBody>
      </p:sp>
    </p:spTree>
    <p:extLst>
      <p:ext uri="{BB962C8B-B14F-4D97-AF65-F5344CB8AC3E}">
        <p14:creationId xmlns:p14="http://schemas.microsoft.com/office/powerpoint/2010/main" val="3381730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38411"/>
            <a:ext cx="10517711" cy="99059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Förbättra</a:t>
            </a:r>
            <a:r>
              <a:rPr lang="da-DK" sz="4000" dirty="0"/>
              <a:t> </a:t>
            </a:r>
            <a:r>
              <a:rPr lang="da-DK" sz="4000" dirty="0" err="1"/>
              <a:t>vårt</a:t>
            </a:r>
            <a:r>
              <a:rPr lang="da-DK" sz="4000" dirty="0"/>
              <a:t> resultat</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050410" cy="2020662"/>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Med </a:t>
            </a:r>
            <a:r>
              <a:rPr lang="en-US" sz="2000" dirty="0" err="1"/>
              <a:t>en</a:t>
            </a:r>
            <a:r>
              <a:rPr lang="en-US" sz="2000" dirty="0"/>
              <a:t> digital </a:t>
            </a:r>
            <a:r>
              <a:rPr lang="en-US" sz="2000" dirty="0" err="1"/>
              <a:t>rekryteringslösning</a:t>
            </a:r>
            <a:r>
              <a:rPr lang="en-US" sz="2000" dirty="0"/>
              <a:t> </a:t>
            </a:r>
            <a:r>
              <a:rPr lang="en-US" sz="2000" dirty="0" err="1"/>
              <a:t>kan</a:t>
            </a:r>
            <a:r>
              <a:rPr lang="en-US" sz="2000" dirty="0"/>
              <a:t> vi </a:t>
            </a:r>
            <a:r>
              <a:rPr lang="en-US" sz="2000" dirty="0" err="1"/>
              <a:t>minimera</a:t>
            </a:r>
            <a:r>
              <a:rPr lang="en-US" sz="2000" dirty="0"/>
              <a:t> </a:t>
            </a:r>
            <a:r>
              <a:rPr lang="en-US" sz="2000" dirty="0" err="1"/>
              <a:t>risken</a:t>
            </a:r>
            <a:r>
              <a:rPr lang="en-US" sz="2000" dirty="0"/>
              <a:t> för </a:t>
            </a:r>
            <a:r>
              <a:rPr lang="en-US" sz="2000" dirty="0" err="1"/>
              <a:t>dåliga</a:t>
            </a:r>
            <a:r>
              <a:rPr lang="en-US" sz="2000" dirty="0"/>
              <a:t> </a:t>
            </a:r>
            <a:r>
              <a:rPr lang="en-US" sz="2000" dirty="0" err="1"/>
              <a:t>rekryteringar</a:t>
            </a:r>
            <a:r>
              <a:rPr lang="en-US" sz="2000" dirty="0"/>
              <a:t>. </a:t>
            </a:r>
            <a:r>
              <a:rPr lang="en-US" sz="2000" dirty="0" err="1"/>
              <a:t>Genom</a:t>
            </a:r>
            <a:r>
              <a:rPr lang="en-US" sz="2000" dirty="0"/>
              <a:t> </a:t>
            </a:r>
            <a:r>
              <a:rPr lang="en-US" sz="2000" dirty="0" err="1"/>
              <a:t>verktyg</a:t>
            </a:r>
            <a:r>
              <a:rPr lang="en-US" sz="2000" dirty="0"/>
              <a:t> för </a:t>
            </a:r>
            <a:r>
              <a:rPr lang="en-US" sz="2000" dirty="0" err="1"/>
              <a:t>kandidathantering</a:t>
            </a:r>
            <a:r>
              <a:rPr lang="en-US" sz="2000" dirty="0"/>
              <a:t> </a:t>
            </a:r>
            <a:r>
              <a:rPr lang="en-US" sz="2000" dirty="0" err="1"/>
              <a:t>så</a:t>
            </a:r>
            <a:r>
              <a:rPr lang="en-US" sz="2000" dirty="0"/>
              <a:t> </a:t>
            </a:r>
            <a:r>
              <a:rPr lang="en-US" sz="2000" dirty="0" err="1"/>
              <a:t>som</a:t>
            </a:r>
            <a:r>
              <a:rPr lang="en-US" sz="2000" dirty="0"/>
              <a:t> </a:t>
            </a:r>
            <a:r>
              <a:rPr lang="en-US" sz="2000" dirty="0" err="1"/>
              <a:t>automatisering</a:t>
            </a:r>
            <a:r>
              <a:rPr lang="en-US" sz="2000" dirty="0"/>
              <a:t> av processer </a:t>
            </a:r>
            <a:r>
              <a:rPr lang="en-US" sz="2000" dirty="0" err="1"/>
              <a:t>och</a:t>
            </a:r>
            <a:r>
              <a:rPr lang="en-US" sz="2000" dirty="0"/>
              <a:t> </a:t>
            </a:r>
            <a:r>
              <a:rPr lang="en-US" sz="2000" dirty="0" err="1"/>
              <a:t>screeningmetoder</a:t>
            </a:r>
            <a:r>
              <a:rPr lang="en-US" sz="2000" dirty="0"/>
              <a:t> </a:t>
            </a:r>
            <a:r>
              <a:rPr lang="en-US" sz="2000" dirty="0" err="1"/>
              <a:t>förbättras</a:t>
            </a:r>
            <a:r>
              <a:rPr lang="en-US" sz="2000" dirty="0"/>
              <a:t> </a:t>
            </a:r>
            <a:r>
              <a:rPr lang="en-US" sz="2000" dirty="0" err="1"/>
              <a:t>kvaliteten</a:t>
            </a:r>
            <a:r>
              <a:rPr lang="en-US" sz="2000" dirty="0"/>
              <a:t> </a:t>
            </a:r>
            <a:r>
              <a:rPr lang="en-US" sz="2000" dirty="0" err="1"/>
              <a:t>på</a:t>
            </a:r>
            <a:r>
              <a:rPr lang="en-US" sz="2000" dirty="0"/>
              <a:t> </a:t>
            </a:r>
            <a:r>
              <a:rPr lang="en-US" sz="2000" dirty="0" err="1"/>
              <a:t>rekryteringarna</a:t>
            </a:r>
            <a:r>
              <a:rPr lang="en-US" sz="2000" dirty="0"/>
              <a:t> </a:t>
            </a:r>
            <a:r>
              <a:rPr lang="en-US" sz="2000" dirty="0" err="1"/>
              <a:t>vilket</a:t>
            </a:r>
            <a:r>
              <a:rPr lang="en-US" sz="2000" dirty="0"/>
              <a:t> </a:t>
            </a:r>
            <a:r>
              <a:rPr lang="en-US" sz="2000" dirty="0" err="1"/>
              <a:t>återigen</a:t>
            </a:r>
            <a:r>
              <a:rPr lang="en-US" sz="2000" dirty="0"/>
              <a:t> </a:t>
            </a:r>
            <a:r>
              <a:rPr lang="en-US" sz="2000" dirty="0" err="1"/>
              <a:t>leder</a:t>
            </a:r>
            <a:r>
              <a:rPr lang="en-US" sz="2000" dirty="0"/>
              <a:t> till </a:t>
            </a:r>
            <a:r>
              <a:rPr lang="en-US" sz="2000" dirty="0" err="1"/>
              <a:t>bättre</a:t>
            </a:r>
            <a:r>
              <a:rPr lang="en-US" sz="2000" dirty="0"/>
              <a:t> </a:t>
            </a:r>
            <a:r>
              <a:rPr lang="en-US" sz="2000" dirty="0" err="1"/>
              <a:t>resultat</a:t>
            </a:r>
            <a:r>
              <a:rPr lang="en-US" sz="2000" dirty="0"/>
              <a:t>. </a:t>
            </a:r>
            <a:endParaRPr lang="en-US" sz="2000" b="1"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18</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4</a:t>
            </a:r>
          </a:p>
        </p:txBody>
      </p:sp>
    </p:spTree>
    <p:extLst>
      <p:ext uri="{BB962C8B-B14F-4D97-AF65-F5344CB8AC3E}">
        <p14:creationId xmlns:p14="http://schemas.microsoft.com/office/powerpoint/2010/main" val="3473720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8894729" cy="1600200"/>
          </a:xfrm>
        </p:spPr>
        <p:txBody>
          <a:bodyPr/>
          <a:lstStyle/>
          <a:p>
            <a:pPr lvl="0"/>
            <a:r>
              <a:rPr lang="en-US" dirty="0" err="1"/>
              <a:t>En</a:t>
            </a:r>
            <a:r>
              <a:rPr lang="en-US" dirty="0"/>
              <a:t> </a:t>
            </a:r>
            <a:r>
              <a:rPr lang="en-US" dirty="0" err="1"/>
              <a:t>dålig</a:t>
            </a:r>
            <a:r>
              <a:rPr lang="en-US" dirty="0"/>
              <a:t> </a:t>
            </a:r>
            <a:r>
              <a:rPr lang="en-US" dirty="0" err="1"/>
              <a:t>rekrytering</a:t>
            </a:r>
            <a:r>
              <a:rPr lang="en-US" dirty="0"/>
              <a:t> </a:t>
            </a:r>
            <a:r>
              <a:rPr lang="en-US" dirty="0" err="1"/>
              <a:t>kan</a:t>
            </a:r>
            <a:r>
              <a:rPr lang="en-US" dirty="0"/>
              <a:t> </a:t>
            </a:r>
            <a:r>
              <a:rPr lang="en-US" dirty="0" err="1"/>
              <a:t>kosta</a:t>
            </a:r>
            <a:r>
              <a:rPr lang="en-US" dirty="0"/>
              <a:t> </a:t>
            </a:r>
            <a:r>
              <a:rPr lang="en-US" dirty="0" err="1"/>
              <a:t>oss</a:t>
            </a:r>
            <a:r>
              <a:rPr lang="en-US" dirty="0"/>
              <a:t> </a:t>
            </a:r>
            <a:r>
              <a:rPr lang="en-US" dirty="0" err="1"/>
              <a:t>upp</a:t>
            </a:r>
            <a:r>
              <a:rPr lang="en-US" dirty="0"/>
              <a:t> till 1 000 000 kr.</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6029215"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1 000 000 kr</a:t>
            </a:r>
          </a:p>
        </p:txBody>
      </p:sp>
    </p:spTree>
    <p:extLst>
      <p:ext uri="{BB962C8B-B14F-4D97-AF65-F5344CB8AC3E}">
        <p14:creationId xmlns:p14="http://schemas.microsoft.com/office/powerpoint/2010/main" val="197721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882063" y="2815055"/>
            <a:ext cx="9882248" cy="2395299"/>
          </a:xfrm>
        </p:spPr>
        <p:txBody>
          <a:bodyPr anchor="t">
            <a:noAutofit/>
          </a:bodyPr>
          <a:lstStyle/>
          <a:p>
            <a:pPr>
              <a:lnSpc>
                <a:spcPct val="100000"/>
              </a:lnSpc>
            </a:pPr>
            <a:r>
              <a:rPr lang="en-US" sz="5400" dirty="0" err="1"/>
              <a:t>Kandidater</a:t>
            </a:r>
            <a:r>
              <a:rPr lang="en-US" sz="5400" dirty="0"/>
              <a:t> </a:t>
            </a:r>
            <a:r>
              <a:rPr lang="en-US" sz="5400" dirty="0" err="1"/>
              <a:t>kräver</a:t>
            </a:r>
            <a:r>
              <a:rPr lang="en-US" sz="5400" dirty="0"/>
              <a:t> </a:t>
            </a:r>
            <a:r>
              <a:rPr lang="en-US" sz="5400" dirty="0" err="1"/>
              <a:t>mer</a:t>
            </a:r>
            <a:r>
              <a:rPr lang="en-US" sz="5400" dirty="0"/>
              <a:t>! </a:t>
            </a:r>
            <a:br>
              <a:rPr lang="en-US" sz="3600" b="0" dirty="0">
                <a:solidFill>
                  <a:srgbClr val="26253E"/>
                </a:solidFill>
                <a:latin typeface="Telegraf" pitchFamily="2" charset="77"/>
              </a:rPr>
            </a:br>
            <a:r>
              <a:rPr lang="en-US" sz="3600" b="0" dirty="0">
                <a:solidFill>
                  <a:srgbClr val="26253E"/>
                </a:solidFill>
                <a:latin typeface="Telegraf" pitchFamily="2" charset="77"/>
              </a:rPr>
              <a:t>..</a:t>
            </a:r>
            <a:r>
              <a:rPr lang="en-US" sz="3200" b="0" dirty="0"/>
              <a:t> de </a:t>
            </a:r>
            <a:r>
              <a:rPr lang="en-US" sz="3200" b="0" dirty="0" err="1"/>
              <a:t>förväntar</a:t>
            </a:r>
            <a:r>
              <a:rPr lang="en-US" sz="3200" b="0" dirty="0"/>
              <a:t> sig </a:t>
            </a:r>
            <a:r>
              <a:rPr lang="en-US" sz="3200" b="0" dirty="0" err="1"/>
              <a:t>sömlösa</a:t>
            </a:r>
            <a:r>
              <a:rPr lang="en-US" sz="3200" b="0" dirty="0"/>
              <a:t> </a:t>
            </a:r>
            <a:r>
              <a:rPr lang="en-US" sz="3200" b="0" dirty="0" err="1"/>
              <a:t>digitala</a:t>
            </a:r>
            <a:r>
              <a:rPr lang="en-US" sz="3200" b="0" dirty="0"/>
              <a:t> </a:t>
            </a:r>
            <a:r>
              <a:rPr lang="en-US" sz="3200" b="0" dirty="0" err="1"/>
              <a:t>upplevelser</a:t>
            </a:r>
            <a:r>
              <a:rPr lang="en-US" sz="3200" b="0" dirty="0"/>
              <a:t> </a:t>
            </a:r>
            <a:r>
              <a:rPr lang="en-US" sz="3200" b="0" dirty="0" err="1"/>
              <a:t>när</a:t>
            </a:r>
            <a:r>
              <a:rPr lang="en-US" sz="3200" b="0" dirty="0"/>
              <a:t> de </a:t>
            </a:r>
            <a:r>
              <a:rPr lang="en-US" sz="3200" b="0" dirty="0" err="1"/>
              <a:t>letar</a:t>
            </a:r>
            <a:r>
              <a:rPr lang="en-US" sz="3200" b="0" dirty="0"/>
              <a:t> </a:t>
            </a:r>
            <a:r>
              <a:rPr lang="en-US" sz="3200" b="0" dirty="0" err="1"/>
              <a:t>och</a:t>
            </a:r>
            <a:r>
              <a:rPr lang="en-US" sz="3200" b="0" dirty="0"/>
              <a:t> </a:t>
            </a:r>
            <a:r>
              <a:rPr lang="en-US" sz="3200" b="0" dirty="0" err="1"/>
              <a:t>söker</a:t>
            </a:r>
            <a:r>
              <a:rPr lang="en-US" sz="3200" b="0" dirty="0"/>
              <a:t> </a:t>
            </a:r>
            <a:r>
              <a:rPr lang="en-US" sz="3200" b="0" dirty="0" err="1"/>
              <a:t>jobb</a:t>
            </a:r>
            <a:r>
              <a:rPr lang="en-US" sz="3200" b="0" dirty="0"/>
              <a:t>!</a:t>
            </a:r>
            <a:br>
              <a:rPr lang="da-DK" sz="3200" b="0" dirty="0"/>
            </a:br>
            <a:endParaRPr lang="da-DK" sz="36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1495695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2810934"/>
            <a:ext cx="8140482" cy="2468432"/>
          </a:xfrm>
        </p:spPr>
        <p:txBody>
          <a:bodyPr/>
          <a:lstStyle/>
          <a:p>
            <a:r>
              <a:rPr lang="da-DK">
                <a:hlinkClick r:id="rId2"/>
              </a:rPr>
              <a:t>86% </a:t>
            </a:r>
            <a:r>
              <a:rPr lang="da-DK" dirty="0" err="1"/>
              <a:t>sa</a:t>
            </a:r>
            <a:r>
              <a:rPr lang="da-DK" dirty="0"/>
              <a:t> </a:t>
            </a:r>
            <a:r>
              <a:rPr lang="da-DK" dirty="0" err="1"/>
              <a:t>att</a:t>
            </a:r>
            <a:r>
              <a:rPr lang="da-DK" dirty="0"/>
              <a:t> </a:t>
            </a:r>
            <a:r>
              <a:rPr lang="da-DK" dirty="0" err="1"/>
              <a:t>användningen</a:t>
            </a:r>
            <a:r>
              <a:rPr lang="da-DK" dirty="0"/>
              <a:t> av </a:t>
            </a:r>
            <a:r>
              <a:rPr lang="da-DK" dirty="0" err="1"/>
              <a:t>ett</a:t>
            </a:r>
            <a:r>
              <a:rPr lang="da-DK" dirty="0"/>
              <a:t> ATS har </a:t>
            </a:r>
            <a:r>
              <a:rPr lang="da-DK" dirty="0" err="1"/>
              <a:t>ökat</a:t>
            </a:r>
            <a:r>
              <a:rPr lang="da-DK" dirty="0"/>
              <a:t> </a:t>
            </a:r>
            <a:r>
              <a:rPr lang="da-DK" dirty="0" err="1"/>
              <a:t>deras</a:t>
            </a:r>
            <a:r>
              <a:rPr lang="da-DK" dirty="0"/>
              <a:t> </a:t>
            </a:r>
            <a:r>
              <a:rPr lang="da-DK" dirty="0" err="1"/>
              <a:t>anställningskvalitet</a:t>
            </a:r>
            <a:r>
              <a:rPr lang="da-DK" dirty="0"/>
              <a:t>.</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20</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9062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86%</a:t>
            </a:r>
          </a:p>
        </p:txBody>
      </p:sp>
    </p:spTree>
    <p:extLst>
      <p:ext uri="{BB962C8B-B14F-4D97-AF65-F5344CB8AC3E}">
        <p14:creationId xmlns:p14="http://schemas.microsoft.com/office/powerpoint/2010/main" val="2497656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8" y="3118554"/>
            <a:ext cx="8140482" cy="1477329"/>
          </a:xfrm>
        </p:spPr>
        <p:txBody>
          <a:bodyPr/>
          <a:lstStyle/>
          <a:p>
            <a:pPr lvl="0"/>
            <a:r>
              <a:rPr lang="en-US" dirty="0"/>
              <a:t>Med </a:t>
            </a:r>
            <a:r>
              <a:rPr lang="en-US" dirty="0" err="1"/>
              <a:t>en</a:t>
            </a:r>
            <a:r>
              <a:rPr lang="en-US" dirty="0"/>
              <a:t> </a:t>
            </a:r>
            <a:r>
              <a:rPr lang="en-US" dirty="0" err="1"/>
              <a:t>tydlig</a:t>
            </a:r>
            <a:r>
              <a:rPr lang="en-US" dirty="0"/>
              <a:t> </a:t>
            </a:r>
            <a:r>
              <a:rPr lang="en-US" dirty="0" err="1"/>
              <a:t>rekryteringsanalys</a:t>
            </a:r>
            <a:r>
              <a:rPr lang="en-US" dirty="0"/>
              <a:t> </a:t>
            </a:r>
            <a:r>
              <a:rPr lang="en-US" dirty="0" err="1"/>
              <a:t>kan</a:t>
            </a:r>
            <a:r>
              <a:rPr lang="en-US" dirty="0"/>
              <a:t> vi </a:t>
            </a:r>
            <a:r>
              <a:rPr lang="en-US" dirty="0" err="1"/>
              <a:t>spara</a:t>
            </a:r>
            <a:r>
              <a:rPr lang="en-US" dirty="0"/>
              <a:t> </a:t>
            </a:r>
            <a:r>
              <a:rPr lang="en-US" dirty="0" err="1"/>
              <a:t>så</a:t>
            </a:r>
            <a:r>
              <a:rPr lang="en-US" dirty="0"/>
              <a:t> </a:t>
            </a:r>
            <a:r>
              <a:rPr lang="en-US" dirty="0" err="1"/>
              <a:t>mycket</a:t>
            </a:r>
            <a:r>
              <a:rPr lang="en-US" dirty="0"/>
              <a:t> </a:t>
            </a:r>
            <a:r>
              <a:rPr lang="en-US" dirty="0" err="1"/>
              <a:t>som</a:t>
            </a:r>
            <a:r>
              <a:rPr lang="en-US" dirty="0"/>
              <a:t> 30-40% av </a:t>
            </a:r>
            <a:r>
              <a:rPr lang="en-US" dirty="0" err="1"/>
              <a:t>våra</a:t>
            </a:r>
            <a:r>
              <a:rPr lang="en-US" dirty="0"/>
              <a:t> </a:t>
            </a:r>
            <a:r>
              <a:rPr lang="en-US" dirty="0" err="1"/>
              <a:t>platsannonskostnader</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21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492474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30-40%</a:t>
            </a:r>
          </a:p>
        </p:txBody>
      </p:sp>
    </p:spTree>
    <p:extLst>
      <p:ext uri="{BB962C8B-B14F-4D97-AF65-F5344CB8AC3E}">
        <p14:creationId xmlns:p14="http://schemas.microsoft.com/office/powerpoint/2010/main" val="1223451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3" y="1507013"/>
            <a:ext cx="8807553" cy="3843974"/>
          </a:xfrm>
        </p:spPr>
        <p:txBody>
          <a:bodyPr/>
          <a:lstStyle/>
          <a:p>
            <a:r>
              <a:rPr lang="da-DK" sz="4000" dirty="0" err="1"/>
              <a:t>Sammanfattning</a:t>
            </a:r>
            <a:br>
              <a:rPr lang="da-DK" dirty="0"/>
            </a:br>
            <a:r>
              <a:rPr lang="en-US" b="0" dirty="0" err="1"/>
              <a:t>Ett</a:t>
            </a:r>
            <a:r>
              <a:rPr lang="en-US" b="0" dirty="0"/>
              <a:t> </a:t>
            </a:r>
            <a:r>
              <a:rPr lang="en-US" b="0" dirty="0" err="1"/>
              <a:t>digitalt</a:t>
            </a:r>
            <a:r>
              <a:rPr lang="en-US" b="0" dirty="0"/>
              <a:t> </a:t>
            </a:r>
            <a:r>
              <a:rPr lang="en-US" b="0" dirty="0" err="1"/>
              <a:t>rekryteringssystem</a:t>
            </a:r>
            <a:r>
              <a:rPr lang="en-US" b="0" dirty="0"/>
              <a:t> </a:t>
            </a:r>
            <a:r>
              <a:rPr lang="en-US" b="0" dirty="0" err="1"/>
              <a:t>kommer</a:t>
            </a:r>
            <a:r>
              <a:rPr lang="en-US" b="0" dirty="0"/>
              <a:t> </a:t>
            </a:r>
            <a:r>
              <a:rPr lang="en-US" b="0" dirty="0" err="1"/>
              <a:t>att</a:t>
            </a:r>
            <a:r>
              <a:rPr lang="en-US" b="0" dirty="0"/>
              <a:t> </a:t>
            </a:r>
            <a:r>
              <a:rPr lang="en-US" b="0" dirty="0" err="1"/>
              <a:t>förbättra</a:t>
            </a:r>
            <a:r>
              <a:rPr lang="en-US" b="0" dirty="0"/>
              <a:t> </a:t>
            </a:r>
            <a:r>
              <a:rPr lang="en-US" b="0" dirty="0" err="1"/>
              <a:t>kandidatupplevelsen</a:t>
            </a:r>
            <a:r>
              <a:rPr lang="en-US" b="0" dirty="0"/>
              <a:t> </a:t>
            </a:r>
            <a:r>
              <a:rPr lang="en-US" b="0" dirty="0" err="1"/>
              <a:t>och</a:t>
            </a:r>
            <a:r>
              <a:rPr lang="en-US" b="0" dirty="0"/>
              <a:t> </a:t>
            </a:r>
            <a:r>
              <a:rPr lang="en-US" b="0" dirty="0" err="1"/>
              <a:t>vårt</a:t>
            </a:r>
            <a:r>
              <a:rPr lang="en-US" b="0" dirty="0"/>
              <a:t> </a:t>
            </a:r>
            <a:r>
              <a:rPr lang="en-US" b="0" dirty="0" err="1"/>
              <a:t>arbetsgivarvarumärke</a:t>
            </a:r>
            <a:r>
              <a:rPr lang="en-US" b="0" dirty="0"/>
              <a:t>. Det </a:t>
            </a:r>
            <a:r>
              <a:rPr lang="en-US" b="0" dirty="0" err="1"/>
              <a:t>kommer</a:t>
            </a:r>
            <a:r>
              <a:rPr lang="en-US" b="0" dirty="0"/>
              <a:t> </a:t>
            </a:r>
            <a:r>
              <a:rPr lang="en-US" b="0" dirty="0" err="1"/>
              <a:t>att</a:t>
            </a:r>
            <a:r>
              <a:rPr lang="en-US" b="0" dirty="0"/>
              <a:t> </a:t>
            </a:r>
            <a:r>
              <a:rPr lang="en-US" b="0" dirty="0" err="1"/>
              <a:t>säkerställa</a:t>
            </a:r>
            <a:r>
              <a:rPr lang="en-US" b="0" dirty="0"/>
              <a:t> </a:t>
            </a:r>
            <a:r>
              <a:rPr lang="en-US" b="0" dirty="0" err="1"/>
              <a:t>efterlevnad</a:t>
            </a:r>
            <a:r>
              <a:rPr lang="en-US" b="0" dirty="0"/>
              <a:t> av GDPR, </a:t>
            </a:r>
            <a:r>
              <a:rPr lang="en-US" b="0" dirty="0" err="1"/>
              <a:t>professionalisera</a:t>
            </a:r>
            <a:r>
              <a:rPr lang="en-US" b="0" dirty="0"/>
              <a:t> </a:t>
            </a:r>
            <a:r>
              <a:rPr lang="en-US" b="0" dirty="0" err="1"/>
              <a:t>och</a:t>
            </a:r>
            <a:r>
              <a:rPr lang="en-US" b="0" dirty="0"/>
              <a:t> </a:t>
            </a:r>
            <a:r>
              <a:rPr lang="en-US" b="0" dirty="0" err="1"/>
              <a:t>påskynda</a:t>
            </a:r>
            <a:r>
              <a:rPr lang="en-US" b="0" dirty="0"/>
              <a:t> </a:t>
            </a:r>
            <a:r>
              <a:rPr lang="en-US" b="0" dirty="0" err="1"/>
              <a:t>rekryteringsprocesserna</a:t>
            </a:r>
            <a:r>
              <a:rPr lang="en-US" b="0" dirty="0"/>
              <a:t>. </a:t>
            </a:r>
            <a:r>
              <a:rPr lang="en-US" b="0" dirty="0" err="1"/>
              <a:t>Slutligen</a:t>
            </a:r>
            <a:r>
              <a:rPr lang="en-US" b="0" dirty="0"/>
              <a:t> </a:t>
            </a:r>
            <a:r>
              <a:rPr lang="en-US" b="0" dirty="0" err="1"/>
              <a:t>kommer</a:t>
            </a:r>
            <a:r>
              <a:rPr lang="en-US" b="0" dirty="0"/>
              <a:t> det </a:t>
            </a:r>
            <a:r>
              <a:rPr lang="en-US" b="0" dirty="0" err="1"/>
              <a:t>att</a:t>
            </a:r>
            <a:r>
              <a:rPr lang="en-US" b="0" dirty="0"/>
              <a:t> </a:t>
            </a:r>
            <a:r>
              <a:rPr lang="en-US" b="0" dirty="0" err="1"/>
              <a:t>öka</a:t>
            </a:r>
            <a:r>
              <a:rPr lang="en-US" b="0" dirty="0"/>
              <a:t> </a:t>
            </a:r>
            <a:r>
              <a:rPr lang="en-US" b="0" dirty="0" err="1"/>
              <a:t>kvaliteten</a:t>
            </a:r>
            <a:r>
              <a:rPr lang="en-US" b="0" dirty="0"/>
              <a:t> </a:t>
            </a:r>
            <a:r>
              <a:rPr lang="en-US" b="0" dirty="0" err="1"/>
              <a:t>på</a:t>
            </a:r>
            <a:r>
              <a:rPr lang="en-US" b="0" dirty="0"/>
              <a:t> </a:t>
            </a:r>
            <a:r>
              <a:rPr lang="en-US" b="0" dirty="0" err="1"/>
              <a:t>anställningar</a:t>
            </a:r>
            <a:r>
              <a:rPr lang="en-US" b="0" dirty="0"/>
              <a:t> </a:t>
            </a:r>
            <a:r>
              <a:rPr lang="en-US" b="0" dirty="0" err="1"/>
              <a:t>och</a:t>
            </a:r>
            <a:r>
              <a:rPr lang="en-US" b="0" dirty="0"/>
              <a:t> </a:t>
            </a:r>
            <a:r>
              <a:rPr lang="en-US" b="0" dirty="0" err="1"/>
              <a:t>leda</a:t>
            </a:r>
            <a:r>
              <a:rPr lang="en-US" b="0" dirty="0"/>
              <a:t> till </a:t>
            </a:r>
            <a:r>
              <a:rPr lang="en-US" b="0" dirty="0" err="1"/>
              <a:t>bättre</a:t>
            </a:r>
            <a:r>
              <a:rPr lang="en-US" b="0" dirty="0"/>
              <a:t> </a:t>
            </a:r>
            <a:r>
              <a:rPr lang="en-US" b="0" dirty="0" err="1"/>
              <a:t>prestationer</a:t>
            </a:r>
            <a:r>
              <a:rPr lang="en-US" b="0" dirty="0"/>
              <a:t> </a:t>
            </a:r>
            <a:r>
              <a:rPr lang="en-US" b="0" dirty="0" err="1"/>
              <a:t>och</a:t>
            </a:r>
            <a:r>
              <a:rPr lang="en-US" b="0" dirty="0"/>
              <a:t> </a:t>
            </a:r>
            <a:r>
              <a:rPr lang="en-US" b="0" dirty="0" err="1"/>
              <a:t>en</a:t>
            </a:r>
            <a:r>
              <a:rPr lang="en-US" b="0" dirty="0"/>
              <a:t> </a:t>
            </a:r>
            <a:r>
              <a:rPr lang="en-US" b="0" dirty="0" err="1"/>
              <a:t>förbättrad</a:t>
            </a:r>
            <a:r>
              <a:rPr lang="en-US" b="0" dirty="0"/>
              <a:t> </a:t>
            </a:r>
            <a:r>
              <a:rPr lang="en-US" b="0" dirty="0" err="1"/>
              <a:t>resultaträkning</a:t>
            </a:r>
            <a:r>
              <a:rPr lang="en-US" b="0" dirty="0"/>
              <a:t>.</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22</a:t>
            </a:fld>
            <a:endParaRPr lang="da-DK"/>
          </a:p>
        </p:txBody>
      </p:sp>
    </p:spTree>
    <p:extLst>
      <p:ext uri="{BB962C8B-B14F-4D97-AF65-F5344CB8AC3E}">
        <p14:creationId xmlns:p14="http://schemas.microsoft.com/office/powerpoint/2010/main" val="1542104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err="1"/>
              <a:t>Och</a:t>
            </a:r>
            <a:r>
              <a:rPr lang="da-DK" dirty="0"/>
              <a:t> det </a:t>
            </a:r>
            <a:r>
              <a:rPr lang="da-DK" dirty="0" err="1"/>
              <a:t>finns</a:t>
            </a:r>
            <a:r>
              <a:rPr lang="da-DK" dirty="0"/>
              <a:t> </a:t>
            </a:r>
            <a:r>
              <a:rPr lang="da-DK" dirty="0" err="1"/>
              <a:t>mer</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23</a:t>
            </a:fld>
            <a:endParaRPr lang="da-DK"/>
          </a:p>
        </p:txBody>
      </p:sp>
    </p:spTree>
    <p:extLst>
      <p:ext uri="{BB962C8B-B14F-4D97-AF65-F5344CB8AC3E}">
        <p14:creationId xmlns:p14="http://schemas.microsoft.com/office/powerpoint/2010/main" val="603141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24</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err="1"/>
              <a:t>Digitala</a:t>
            </a:r>
            <a:r>
              <a:rPr lang="en-US" sz="2400" dirty="0"/>
              <a:t> </a:t>
            </a:r>
            <a:r>
              <a:rPr lang="en-US" sz="2400" dirty="0" err="1"/>
              <a:t>och</a:t>
            </a:r>
            <a:r>
              <a:rPr lang="en-US" sz="2400" dirty="0"/>
              <a:t> </a:t>
            </a:r>
            <a:r>
              <a:rPr lang="en-US" sz="2400" dirty="0" err="1"/>
              <a:t>automatiserade</a:t>
            </a:r>
            <a:r>
              <a:rPr lang="en-US" sz="2400" dirty="0"/>
              <a:t> processer </a:t>
            </a:r>
            <a:r>
              <a:rPr lang="en-US" sz="2400" dirty="0" err="1"/>
              <a:t>kommer</a:t>
            </a:r>
            <a:r>
              <a:rPr lang="en-US" sz="2400" dirty="0"/>
              <a:t> </a:t>
            </a:r>
            <a:r>
              <a:rPr lang="en-US" sz="2400" dirty="0" err="1"/>
              <a:t>att</a:t>
            </a:r>
            <a:r>
              <a:rPr lang="en-US" sz="2400" dirty="0"/>
              <a:t> </a:t>
            </a:r>
            <a:r>
              <a:rPr lang="en-US" sz="2400" dirty="0" err="1"/>
              <a:t>frigöra</a:t>
            </a:r>
            <a:r>
              <a:rPr lang="en-US" sz="2400" dirty="0"/>
              <a:t> interna </a:t>
            </a:r>
            <a:r>
              <a:rPr lang="en-US" sz="2400" dirty="0" err="1"/>
              <a:t>resurser</a:t>
            </a:r>
            <a:endParaRPr lang="en-US" sz="2400" dirty="0"/>
          </a:p>
          <a:p>
            <a:r>
              <a:rPr lang="da-DK" sz="2400" dirty="0"/>
              <a:t>Inga </a:t>
            </a:r>
            <a:r>
              <a:rPr lang="da-DK" sz="2400" dirty="0" err="1"/>
              <a:t>interna</a:t>
            </a:r>
            <a:r>
              <a:rPr lang="da-DK" sz="2400" dirty="0"/>
              <a:t> IT-resurser </a:t>
            </a:r>
            <a:r>
              <a:rPr lang="da-DK" sz="2400" dirty="0" err="1"/>
              <a:t>behövs</a:t>
            </a:r>
            <a:r>
              <a:rPr lang="da-DK" sz="2400" dirty="0"/>
              <a:t> </a:t>
            </a:r>
            <a:r>
              <a:rPr lang="da-DK" sz="2400" dirty="0" err="1"/>
              <a:t>för</a:t>
            </a:r>
            <a:r>
              <a:rPr lang="da-DK" sz="2400" dirty="0"/>
              <a:t> daglig </a:t>
            </a:r>
            <a:r>
              <a:rPr lang="da-DK" sz="2400" dirty="0" err="1"/>
              <a:t>användning</a:t>
            </a:r>
            <a:endParaRPr lang="da-DK" sz="2400" dirty="0"/>
          </a:p>
          <a:p>
            <a:r>
              <a:rPr lang="en-US" sz="2400" dirty="0"/>
              <a:t>Vi </a:t>
            </a:r>
            <a:r>
              <a:rPr lang="en-US" sz="2400" dirty="0" err="1"/>
              <a:t>har</a:t>
            </a:r>
            <a:r>
              <a:rPr lang="en-US" sz="2400" dirty="0"/>
              <a:t> gratis </a:t>
            </a:r>
            <a:r>
              <a:rPr lang="en-US" sz="2400" dirty="0" err="1"/>
              <a:t>lokal</a:t>
            </a:r>
            <a:r>
              <a:rPr lang="en-US" sz="2400" dirty="0"/>
              <a:t> support </a:t>
            </a:r>
            <a:r>
              <a:rPr lang="en-US" sz="2400" dirty="0" err="1"/>
              <a:t>varje</a:t>
            </a:r>
            <a:r>
              <a:rPr lang="en-US" sz="2400" dirty="0"/>
              <a:t> </a:t>
            </a:r>
            <a:r>
              <a:rPr lang="en-US" sz="2400" dirty="0" err="1"/>
              <a:t>dag</a:t>
            </a:r>
            <a:r>
              <a:rPr lang="en-US" sz="2400" dirty="0"/>
              <a:t> </a:t>
            </a:r>
            <a:r>
              <a:rPr lang="en-US" sz="2400" dirty="0" err="1"/>
              <a:t>mellan</a:t>
            </a:r>
            <a:r>
              <a:rPr lang="en-US" sz="2400" dirty="0"/>
              <a:t> 8-17</a:t>
            </a:r>
          </a:p>
          <a:p>
            <a:r>
              <a:rPr lang="en-US" sz="2400" dirty="0"/>
              <a:t>Vi </a:t>
            </a:r>
            <a:r>
              <a:rPr lang="en-US" sz="2400" dirty="0" err="1"/>
              <a:t>har</a:t>
            </a:r>
            <a:r>
              <a:rPr lang="en-US" sz="2400" dirty="0"/>
              <a:t> </a:t>
            </a:r>
            <a:r>
              <a:rPr lang="en-US" sz="2400" dirty="0" err="1"/>
              <a:t>tillgång</a:t>
            </a:r>
            <a:r>
              <a:rPr lang="en-US" sz="2400" dirty="0"/>
              <a:t> till </a:t>
            </a:r>
            <a:r>
              <a:rPr lang="en-US" sz="2400" dirty="0" err="1"/>
              <a:t>rådgivning</a:t>
            </a:r>
            <a:r>
              <a:rPr lang="en-US" sz="2400" dirty="0"/>
              <a:t> vid </a:t>
            </a:r>
            <a:r>
              <a:rPr lang="en-US" sz="2400" dirty="0" err="1"/>
              <a:t>behov</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a:t>Det </a:t>
            </a:r>
            <a:r>
              <a:rPr lang="da-DK" b="1" dirty="0" err="1"/>
              <a:t>är</a:t>
            </a:r>
            <a:r>
              <a:rPr lang="da-DK" b="1" dirty="0"/>
              <a:t> som en digital HR-assistent</a:t>
            </a:r>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2201773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25</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717631" y="2304419"/>
            <a:ext cx="6829064" cy="3967076"/>
          </a:xfrm>
        </p:spPr>
        <p:txBody>
          <a:bodyPr/>
          <a:lstStyle/>
          <a:p>
            <a:pPr marL="0" indent="0">
              <a:buNone/>
            </a:pPr>
            <a:r>
              <a:rPr lang="da-DK" b="1" dirty="0"/>
              <a:t>Ja, </a:t>
            </a:r>
          </a:p>
          <a:p>
            <a:pPr marL="0" indent="0">
              <a:buNone/>
            </a:pPr>
            <a:endParaRPr lang="da-DK" dirty="0"/>
          </a:p>
          <a:p>
            <a:r>
              <a:rPr lang="en-US" dirty="0"/>
              <a:t>Det </a:t>
            </a:r>
            <a:r>
              <a:rPr lang="en-US" dirty="0" err="1"/>
              <a:t>är</a:t>
            </a:r>
            <a:r>
              <a:rPr lang="en-US" dirty="0"/>
              <a:t> 100% GDPR </a:t>
            </a:r>
            <a:r>
              <a:rPr lang="en-US" dirty="0" err="1"/>
              <a:t>kompatibelt</a:t>
            </a:r>
            <a:endParaRPr lang="da-DK" dirty="0"/>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alltid</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kandidaternas</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anställdas</a:t>
            </a:r>
            <a:r>
              <a:rPr lang="en-GB" sz="1400" dirty="0">
                <a:latin typeface="Telegraf" pitchFamily="2" charset="77"/>
              </a:rPr>
              <a:t> </a:t>
            </a:r>
            <a:r>
              <a:rPr lang="en-GB" sz="1400" dirty="0" err="1">
                <a:latin typeface="Telegraf" pitchFamily="2" charset="77"/>
              </a:rPr>
              <a:t>samtycke</a:t>
            </a:r>
            <a:endParaRPr lang="en-GB" sz="1400" dirty="0">
              <a:latin typeface="Telegraf" pitchFamily="2" charset="77"/>
            </a:endParaRPr>
          </a:p>
          <a:p>
            <a:pPr lvl="4"/>
            <a:r>
              <a:rPr lang="en-GB" sz="1400" dirty="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raderingspolicy</a:t>
            </a:r>
            <a:r>
              <a:rPr lang="en-GB" sz="1400" dirty="0">
                <a:latin typeface="Telegraf" pitchFamily="2" charset="77"/>
              </a:rPr>
              <a:t>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användarhantering</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lvl="4"/>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är</a:t>
            </a:r>
            <a:r>
              <a:rPr lang="en-GB" sz="1400" dirty="0">
                <a:latin typeface="Telegraf" pitchFamily="2" charset="77"/>
              </a:rPr>
              <a:t> under IT-revision </a:t>
            </a:r>
            <a:r>
              <a:rPr lang="en-GB" sz="1400" dirty="0" err="1">
                <a:latin typeface="Telegraf" pitchFamily="2" charset="77"/>
              </a:rPr>
              <a:t>av</a:t>
            </a:r>
            <a:r>
              <a:rPr lang="en-GB" sz="1400" dirty="0">
                <a:latin typeface="Telegraf" pitchFamily="2" charset="77"/>
              </a:rPr>
              <a:t> externa IT-</a:t>
            </a:r>
            <a:r>
              <a:rPr lang="en-GB" sz="1400" dirty="0" err="1">
                <a:latin typeface="Telegraf" pitchFamily="2" charset="77"/>
              </a:rPr>
              <a:t>revisorer</a:t>
            </a:r>
            <a:endParaRPr lang="en-GB" sz="1400">
              <a:latin typeface="Telegraf" pitchFamily="2" charset="77"/>
            </a:endParaRPr>
          </a:p>
          <a:p>
            <a:pPr lvl="4"/>
            <a:r>
              <a:rPr lang="en-GB" sz="1400">
                <a:latin typeface="Telegraf" pitchFamily="2" charset="77"/>
              </a:rPr>
              <a:t>Vi </a:t>
            </a:r>
            <a:r>
              <a:rPr lang="en-GB" sz="1400" dirty="0" err="1">
                <a:latin typeface="Telegraf" pitchFamily="2" charset="77"/>
              </a:rPr>
              <a:t>kommer</a:t>
            </a:r>
            <a:r>
              <a:rPr lang="en-GB" sz="1400" dirty="0">
                <a:latin typeface="Telegraf" pitchFamily="2" charset="77"/>
              </a:rPr>
              <a:t> </a:t>
            </a:r>
            <a:r>
              <a:rPr lang="en-GB" sz="1400" dirty="0" err="1">
                <a:latin typeface="Telegraf" pitchFamily="2" charset="77"/>
              </a:rPr>
              <a:t>att</a:t>
            </a:r>
            <a:r>
              <a:rPr lang="en-GB" sz="1400" dirty="0">
                <a:latin typeface="Telegraf" pitchFamily="2" charset="77"/>
              </a:rPr>
              <a:t> ha </a:t>
            </a:r>
            <a:r>
              <a:rPr lang="en-GB" sz="1400" dirty="0" err="1">
                <a:latin typeface="Telegraf" pitchFamily="2" charset="77"/>
              </a:rPr>
              <a:t>en</a:t>
            </a:r>
            <a:r>
              <a:rPr lang="en-GB" sz="1400" dirty="0">
                <a:latin typeface="Telegraf" pitchFamily="2" charset="77"/>
              </a:rPr>
              <a:t> </a:t>
            </a:r>
            <a:r>
              <a:rPr lang="en-GB" sz="1400" dirty="0" err="1">
                <a:latin typeface="Telegraf" pitchFamily="2" charset="77"/>
              </a:rPr>
              <a:t>säker</a:t>
            </a:r>
            <a:r>
              <a:rPr lang="en-GB" sz="1400" dirty="0">
                <a:latin typeface="Telegraf" pitchFamily="2" charset="77"/>
              </a:rPr>
              <a:t> </a:t>
            </a:r>
            <a:r>
              <a:rPr lang="en-GB" sz="1400" dirty="0" err="1">
                <a:latin typeface="Telegraf" pitchFamily="2" charset="77"/>
              </a:rPr>
              <a:t>datalagring</a:t>
            </a:r>
            <a:endParaRPr lang="en-GB" sz="1400" dirty="0">
              <a:latin typeface="Telegraf" pitchFamily="2" charset="77"/>
            </a:endParaRPr>
          </a:p>
          <a:p>
            <a:pPr lvl="4"/>
            <a:r>
              <a:rPr lang="en-GB" sz="1400" dirty="0">
                <a:latin typeface="Telegraf" pitchFamily="2" charset="77"/>
              </a:rPr>
              <a:t>Data- </a:t>
            </a:r>
            <a:r>
              <a:rPr lang="en-GB" sz="1400" dirty="0" err="1">
                <a:latin typeface="Telegraf" pitchFamily="2" charset="77"/>
              </a:rPr>
              <a:t>och</a:t>
            </a:r>
            <a:r>
              <a:rPr lang="en-GB" sz="1400" dirty="0">
                <a:latin typeface="Telegraf" pitchFamily="2" charset="77"/>
              </a:rPr>
              <a:t> </a:t>
            </a:r>
            <a:r>
              <a:rPr lang="en-GB" sz="1400" dirty="0" err="1">
                <a:latin typeface="Telegraf" pitchFamily="2" charset="77"/>
              </a:rPr>
              <a:t>informationsavtal</a:t>
            </a:r>
            <a:r>
              <a:rPr lang="en-GB" sz="1400" dirty="0">
                <a:latin typeface="Telegraf" pitchFamily="2" charset="77"/>
              </a:rPr>
              <a:t> </a:t>
            </a:r>
            <a:r>
              <a:rPr lang="en-GB" sz="1400" dirty="0" err="1">
                <a:latin typeface="Telegraf" pitchFamily="2" charset="77"/>
              </a:rPr>
              <a:t>från</a:t>
            </a:r>
            <a:r>
              <a:rPr lang="en-GB" sz="1400" dirty="0">
                <a:latin typeface="Telegraf" pitchFamily="2" charset="77"/>
              </a:rPr>
              <a:t> </a:t>
            </a:r>
            <a:r>
              <a:rPr lang="en-GB" sz="1400" dirty="0" err="1">
                <a:latin typeface="Telegraf" pitchFamily="2" charset="77"/>
              </a:rPr>
              <a:t>säljaren</a:t>
            </a:r>
            <a:r>
              <a:rPr lang="en-GB" sz="1400" dirty="0">
                <a:latin typeface="Telegraf" pitchFamily="2" charset="77"/>
              </a:rPr>
              <a:t> </a:t>
            </a:r>
            <a:r>
              <a:rPr lang="en-GB" sz="1400" dirty="0" err="1">
                <a:latin typeface="Telegraf" pitchFamily="2" charset="77"/>
              </a:rPr>
              <a:t>finns</a:t>
            </a:r>
            <a:r>
              <a:rPr lang="en-GB" sz="1400" dirty="0">
                <a:latin typeface="Telegraf" pitchFamily="2" charset="77"/>
              </a:rPr>
              <a:t> </a:t>
            </a:r>
            <a:r>
              <a:rPr lang="en-GB" sz="1400" dirty="0" err="1">
                <a:latin typeface="Telegraf" pitchFamily="2" charset="77"/>
              </a:rPr>
              <a:t>på</a:t>
            </a:r>
            <a:r>
              <a:rPr lang="en-GB" sz="1400" dirty="0">
                <a:latin typeface="Telegraf" pitchFamily="2" charset="77"/>
              </a:rPr>
              <a:t> plats</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err="1"/>
              <a:t>Och</a:t>
            </a:r>
            <a:r>
              <a:rPr lang="en-US" b="1" dirty="0"/>
              <a:t> </a:t>
            </a:r>
            <a:r>
              <a:rPr lang="en-US" b="1" dirty="0" err="1"/>
              <a:t>ifall</a:t>
            </a:r>
            <a:r>
              <a:rPr lang="en-US" b="1" dirty="0"/>
              <a:t> du </a:t>
            </a:r>
            <a:r>
              <a:rPr lang="en-US" b="1" dirty="0" err="1"/>
              <a:t>undrar</a:t>
            </a:r>
            <a:r>
              <a:rPr lang="en-US" b="1" dirty="0"/>
              <a:t>…</a:t>
            </a:r>
            <a:endParaRPr lang="da-DK" b="1" dirty="0"/>
          </a:p>
        </p:txBody>
      </p:sp>
    </p:spTree>
    <p:extLst>
      <p:ext uri="{BB962C8B-B14F-4D97-AF65-F5344CB8AC3E}">
        <p14:creationId xmlns:p14="http://schemas.microsoft.com/office/powerpoint/2010/main" val="316380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För </a:t>
            </a:r>
            <a:r>
              <a:rPr lang="en-US" dirty="0" err="1">
                <a:latin typeface="Telegraf" pitchFamily="2" charset="77"/>
              </a:rPr>
              <a:t>att</a:t>
            </a:r>
            <a:r>
              <a:rPr lang="en-US" dirty="0">
                <a:latin typeface="Telegraf" pitchFamily="2" charset="77"/>
              </a:rPr>
              <a:t> </a:t>
            </a:r>
            <a:r>
              <a:rPr lang="en-US" dirty="0" err="1">
                <a:latin typeface="Telegraf" pitchFamily="2" charset="77"/>
              </a:rPr>
              <a:t>göra</a:t>
            </a:r>
            <a:r>
              <a:rPr lang="en-US" dirty="0">
                <a:latin typeface="Telegraf" pitchFamily="2" charset="77"/>
              </a:rPr>
              <a:t> det </a:t>
            </a:r>
            <a:r>
              <a:rPr lang="en-US" dirty="0" err="1">
                <a:latin typeface="Telegraf" pitchFamily="2" charset="77"/>
              </a:rPr>
              <a:t>ännu</a:t>
            </a:r>
            <a:r>
              <a:rPr lang="en-US" dirty="0">
                <a:latin typeface="Telegraf" pitchFamily="2" charset="77"/>
              </a:rPr>
              <a:t> </a:t>
            </a:r>
            <a:r>
              <a:rPr lang="en-US" dirty="0" err="1">
                <a:latin typeface="Telegraf" pitchFamily="2" charset="77"/>
              </a:rPr>
              <a:t>enklare</a:t>
            </a:r>
            <a:r>
              <a:rPr lang="en-US" dirty="0">
                <a:latin typeface="Telegraf" pitchFamily="2" charset="77"/>
              </a:rPr>
              <a:t> </a:t>
            </a:r>
            <a:r>
              <a:rPr lang="en-US" dirty="0" err="1">
                <a:latin typeface="Telegraf" pitchFamily="2" charset="77"/>
              </a:rPr>
              <a:t>har</a:t>
            </a:r>
            <a:r>
              <a:rPr lang="en-US" dirty="0">
                <a:latin typeface="Telegraf" pitchFamily="2" charset="77"/>
              </a:rPr>
              <a:t> jag </a:t>
            </a:r>
            <a:r>
              <a:rPr lang="en-US" dirty="0" err="1">
                <a:latin typeface="Telegraf" pitchFamily="2" charset="77"/>
              </a:rPr>
              <a:t>listat</a:t>
            </a:r>
            <a:r>
              <a:rPr lang="en-US" dirty="0">
                <a:latin typeface="Telegraf" pitchFamily="2" charset="77"/>
              </a:rPr>
              <a:t> </a:t>
            </a:r>
            <a:r>
              <a:rPr lang="en-US" dirty="0" err="1">
                <a:latin typeface="Telegraf" pitchFamily="2" charset="77"/>
              </a:rPr>
              <a:t>systemkraven</a:t>
            </a:r>
            <a:r>
              <a:rPr lang="en-US" dirty="0">
                <a:latin typeface="Telegraf" pitchFamily="2" charset="77"/>
              </a:rPr>
              <a:t> vi </a:t>
            </a:r>
            <a:r>
              <a:rPr lang="en-US" dirty="0" err="1">
                <a:latin typeface="Telegraf" pitchFamily="2" charset="77"/>
              </a:rPr>
              <a:t>behöver</a:t>
            </a:r>
            <a:r>
              <a:rPr lang="en-US" dirty="0">
                <a:latin typeface="Telegraf" pitchFamily="2" charset="77"/>
              </a:rPr>
              <a:t> för </a:t>
            </a:r>
            <a:r>
              <a:rPr lang="en-US" dirty="0" err="1">
                <a:latin typeface="Telegraf" pitchFamily="2" charset="77"/>
              </a:rPr>
              <a:t>att</a:t>
            </a:r>
            <a:r>
              <a:rPr lang="en-US" dirty="0">
                <a:latin typeface="Telegraf" pitchFamily="2" charset="77"/>
              </a:rPr>
              <a:t> </a:t>
            </a:r>
            <a:r>
              <a:rPr lang="en-US" dirty="0" err="1">
                <a:latin typeface="Telegraf" pitchFamily="2" charset="77"/>
              </a:rPr>
              <a:t>lyckas</a:t>
            </a:r>
            <a:br>
              <a:rPr lang="en-US" dirty="0">
                <a:latin typeface="Telegraf" pitchFamily="2" charset="77"/>
              </a:rPr>
            </a:br>
            <a:br>
              <a:rPr lang="en-US" dirty="0">
                <a:latin typeface="Telegraf" pitchFamily="2" charset="77"/>
              </a:rPr>
            </a:br>
            <a:r>
              <a:rPr lang="en-US" sz="2000" b="0" u="sng" dirty="0">
                <a:latin typeface="Telegraf" pitchFamily="2" charset="77"/>
                <a:hlinkClick r:id="rId2"/>
              </a:rPr>
              <a:t>Se </a:t>
            </a:r>
            <a:r>
              <a:rPr lang="en-US" sz="2000" b="0" u="sng" dirty="0" err="1">
                <a:latin typeface="Telegraf" pitchFamily="2" charset="77"/>
                <a:hlinkClick r:id="rId2"/>
              </a:rPr>
              <a:t>översikt</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26</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3">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978885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27</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265690" y="2155627"/>
            <a:ext cx="6154989" cy="3967076"/>
          </a:xfrm>
        </p:spPr>
        <p:txBody>
          <a:bodyPr/>
          <a:lstStyle/>
          <a:p>
            <a:pPr lvl="0"/>
            <a:r>
              <a:rPr lang="en-US" sz="2000" dirty="0">
                <a:ea typeface="Calibri" panose="020F0502020204030204" pitchFamily="34" charset="0"/>
                <a:cs typeface="Times New Roman" panose="02020603050405020304" pitchFamily="18" charset="0"/>
              </a:rPr>
              <a:t>Vi </a:t>
            </a:r>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möta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förväntningarna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säkerställa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en</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snabb</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friktionsfri</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opartisk</a:t>
            </a:r>
            <a:r>
              <a:rPr lang="en-US" sz="2000" dirty="0">
                <a:ea typeface="Calibri" panose="020F0502020204030204" pitchFamily="34" charset="0"/>
                <a:cs typeface="Times New Roman" panose="02020603050405020304" pitchFamily="18" charset="0"/>
              </a:rPr>
              <a:t> process! </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Vi </a:t>
            </a:r>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förkorta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vår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tid</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att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rekrytera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nyanställda</a:t>
            </a:r>
            <a:r>
              <a:rPr lang="en-US" sz="2000" dirty="0">
                <a:ea typeface="Calibri" panose="020F0502020204030204" pitchFamily="34" charset="0"/>
                <a:cs typeface="Times New Roman" panose="02020603050405020304" pitchFamily="18" charset="0"/>
              </a:rPr>
              <a:t> – </a:t>
            </a:r>
            <a:r>
              <a:rPr lang="en-US" sz="2000" dirty="0" err="1">
                <a:ea typeface="Calibri" panose="020F0502020204030204" pitchFamily="34" charset="0"/>
                <a:cs typeface="Times New Roman" panose="02020603050405020304" pitchFamily="18" charset="0"/>
              </a:rPr>
              <a:t>vilket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sparar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både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tid</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pengar</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Vi </a:t>
            </a:r>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uppfattas</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som</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en</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professionell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organisation</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som</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behandlar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kandidater</a:t>
            </a:r>
            <a:r>
              <a:rPr lang="en-US" sz="2000" dirty="0">
                <a:ea typeface="Calibri" panose="020F0502020204030204" pitchFamily="34" charset="0"/>
                <a:cs typeface="Times New Roman" panose="02020603050405020304" pitchFamily="18" charset="0"/>
              </a:rPr>
              <a:t> med </a:t>
            </a:r>
            <a:r>
              <a:rPr lang="en-US" sz="2000" dirty="0" err="1">
                <a:ea typeface="Calibri" panose="020F0502020204030204" pitchFamily="34" charset="0"/>
                <a:cs typeface="Times New Roman" panose="02020603050405020304" pitchFamily="18" charset="0"/>
              </a:rPr>
              <a:t>respekt</a:t>
            </a:r>
            <a:r>
              <a:rPr lang="en-US" sz="2000" dirty="0">
                <a:ea typeface="Calibri" panose="020F0502020204030204" pitchFamily="34" charset="0"/>
                <a:cs typeface="Times New Roman" panose="02020603050405020304" pitchFamily="18" charset="0"/>
              </a:rPr>
              <a:t> – </a:t>
            </a:r>
            <a:r>
              <a:rPr lang="en-US" sz="2000" dirty="0" err="1">
                <a:ea typeface="Calibri" panose="020F0502020204030204" pitchFamily="34" charset="0"/>
                <a:cs typeface="Times New Roman" panose="02020603050405020304" pitchFamily="18" charset="0"/>
              </a:rPr>
              <a:t>vilket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stärker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vårt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arbetsgivarvarumärke</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Vi </a:t>
            </a:r>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visa </a:t>
            </a:r>
            <a:r>
              <a:rPr lang="en-US" sz="2000" dirty="0" err="1">
                <a:ea typeface="Calibri" panose="020F0502020204030204" pitchFamily="34" charset="0"/>
                <a:cs typeface="Times New Roman" panose="02020603050405020304" pitchFamily="18" charset="0"/>
              </a:rPr>
              <a:t>våra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kandidater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anställda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att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deras</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personliga</a:t>
            </a:r>
            <a:r>
              <a:rPr lang="en-US" sz="2000" dirty="0">
                <a:ea typeface="Calibri" panose="020F0502020204030204" pitchFamily="34" charset="0"/>
                <a:cs typeface="Times New Roman" panose="02020603050405020304" pitchFamily="18" charset="0"/>
              </a:rPr>
              <a:t> information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data </a:t>
            </a:r>
            <a:r>
              <a:rPr lang="en-US" sz="2000" dirty="0" err="1">
                <a:ea typeface="Calibri" panose="020F0502020204030204" pitchFamily="34" charset="0"/>
                <a:cs typeface="Times New Roman" panose="02020603050405020304" pitchFamily="18" charset="0"/>
              </a:rPr>
              <a:t>är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säker</a:t>
            </a:r>
            <a:r>
              <a:rPr lang="en-US" sz="2000" dirty="0">
                <a:ea typeface="Calibri" panose="020F0502020204030204" pitchFamily="34" charset="0"/>
                <a:cs typeface="Times New Roman" panose="02020603050405020304" pitchFamily="18" charset="0"/>
              </a:rPr>
              <a:t> hos </a:t>
            </a:r>
            <a:r>
              <a:rPr lang="en-US" sz="2000" dirty="0" err="1">
                <a:ea typeface="Calibri" panose="020F0502020204030204" pitchFamily="34" charset="0"/>
                <a:cs typeface="Times New Roman" panose="02020603050405020304" pitchFamily="18" charset="0"/>
              </a:rPr>
              <a:t>oss</a:t>
            </a:r>
            <a:r>
              <a:rPr lang="en-US" sz="2000" dirty="0">
                <a:ea typeface="Calibri" panose="020F0502020204030204" pitchFamily="34" charset="0"/>
                <a:cs typeface="Times New Roman" panose="02020603050405020304" pitchFamily="18" charset="0"/>
              </a:rPr>
              <a:t>!</a:t>
            </a: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462404" cy="630237"/>
          </a:xfrm>
        </p:spPr>
        <p:txBody>
          <a:bodyPr/>
          <a:lstStyle/>
          <a:p>
            <a:r>
              <a:rPr lang="da-DK" b="1" dirty="0"/>
              <a:t>Vi har </a:t>
            </a:r>
            <a:r>
              <a:rPr lang="da-DK" b="1" dirty="0" err="1"/>
              <a:t>redan</a:t>
            </a:r>
            <a:r>
              <a:rPr lang="da-DK" b="1" dirty="0"/>
              <a:t> sagt vad vi </a:t>
            </a:r>
            <a:r>
              <a:rPr lang="da-DK" b="1" dirty="0" err="1"/>
              <a:t>vill</a:t>
            </a:r>
            <a:r>
              <a:rPr lang="da-DK" b="1" dirty="0"/>
              <a:t>..</a:t>
            </a:r>
          </a:p>
        </p:txBody>
      </p:sp>
      <p:pic>
        <p:nvPicPr>
          <p:cNvPr id="8" name="Pladsholder til billede 7">
            <a:extLst>
              <a:ext uri="{FF2B5EF4-FFF2-40B4-BE49-F238E27FC236}">
                <a16:creationId xmlns:a16="http://schemas.microsoft.com/office/drawing/2014/main" id="{7057CFEF-2A3D-144B-ADCA-DCADA1730314}"/>
              </a:ext>
            </a:extLst>
          </p:cNvPr>
          <p:cNvPicPr>
            <a:picLocks noGrp="1" noChangeAspect="1"/>
          </p:cNvPicPr>
          <p:nvPr>
            <p:ph type="pic" sz="quarter" idx="15"/>
          </p:nvPr>
        </p:nvPicPr>
        <p:blipFill rotWithShape="1">
          <a:blip r:embed="rId2"/>
          <a:srcRect t="1006" b="1006"/>
          <a:stretch>
            <a:fillRect/>
          </a:stretch>
        </p:blipFill>
        <p:spPr/>
      </p:pic>
      <p:sp>
        <p:nvSpPr>
          <p:cNvPr id="6" name="Pladsholder til tekst 2">
            <a:extLst>
              <a:ext uri="{FF2B5EF4-FFF2-40B4-BE49-F238E27FC236}">
                <a16:creationId xmlns:a16="http://schemas.microsoft.com/office/drawing/2014/main" id="{FC37E9F0-389C-5C47-8A6B-689119CCE2C6}"/>
              </a:ext>
            </a:extLst>
          </p:cNvPr>
          <p:cNvSpPr txBox="1">
            <a:spLocks/>
          </p:cNvSpPr>
          <p:nvPr/>
        </p:nvSpPr>
        <p:spPr>
          <a:xfrm>
            <a:off x="5306785" y="3223516"/>
            <a:ext cx="6154989" cy="2095928"/>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buNone/>
            </a:pPr>
            <a:r>
              <a:rPr lang="en-US" sz="2000" dirty="0"/>
              <a:t> </a:t>
            </a:r>
            <a:br>
              <a:rPr lang="en-US" sz="2000" dirty="0"/>
            </a:br>
            <a:endParaRPr lang="en-US" sz="2000" dirty="0"/>
          </a:p>
          <a:p>
            <a:pPr>
              <a:buFont typeface="Wingdings" pitchFamily="2" charset="2"/>
              <a:buChar char="ü"/>
            </a:pPr>
            <a:br>
              <a:rPr lang="en-US" sz="2000" dirty="0"/>
            </a:br>
            <a:r>
              <a:rPr lang="en-US" sz="2000" dirty="0"/>
              <a:t> </a:t>
            </a:r>
          </a:p>
          <a:p>
            <a:pPr>
              <a:buFont typeface="Wingdings" pitchFamily="2" charset="2"/>
              <a:buChar char="ü"/>
            </a:pPr>
            <a:endParaRPr lang="da-DK" sz="2000" dirty="0"/>
          </a:p>
          <a:p>
            <a:pPr>
              <a:buFont typeface="Wingdings" pitchFamily="2" charset="2"/>
              <a:buChar char="ü"/>
            </a:pPr>
            <a:br>
              <a:rPr lang="da-DK" sz="2000" dirty="0"/>
            </a:br>
            <a:endParaRPr lang="da-DK" sz="2000" dirty="0"/>
          </a:p>
          <a:p>
            <a:pPr marL="0" indent="0">
              <a:buNone/>
            </a:pPr>
            <a:r>
              <a:rPr lang="da-DK" sz="2000" dirty="0"/>
              <a:t> </a:t>
            </a:r>
          </a:p>
          <a:p>
            <a:pPr marL="0" indent="0">
              <a:buNone/>
            </a:pPr>
            <a:endParaRPr lang="da-DK" sz="2000" dirty="0"/>
          </a:p>
          <a:p>
            <a:pPr>
              <a:buFont typeface="Wingdings" pitchFamily="2" charset="2"/>
              <a:buChar char="ü"/>
            </a:pPr>
            <a:br>
              <a:rPr lang="en-US" sz="2000" dirty="0"/>
            </a:b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248830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500"/>
                                  </p:stCondLst>
                                  <p:iterate type="wd">
                                    <p:tmAbs val="500"/>
                                  </p:iterate>
                                  <p:childTnLst>
                                    <p:set>
                                      <p:cBhvr>
                                        <p:cTn id="9" dur="1" fill="hold">
                                          <p:stCondLst>
                                            <p:cond delay="0"/>
                                          </p:stCondLst>
                                        </p:cTn>
                                        <p:tgtEl>
                                          <p:spTgt spid="6">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500"/>
                                  </p:stCondLst>
                                  <p:iterate type="wd">
                                    <p:tmAbs val="500"/>
                                  </p:iterate>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grpId="0" nodeType="afterEffect">
                                  <p:stCondLst>
                                    <p:cond delay="500"/>
                                  </p:stCondLst>
                                  <p:iterate type="wd">
                                    <p:tmAbs val="500"/>
                                  </p:iterate>
                                  <p:childTnLst>
                                    <p:set>
                                      <p:cBhvr>
                                        <p:cTn id="15" dur="1" fill="hold">
                                          <p:stCondLst>
                                            <p:cond delay="0"/>
                                          </p:stCondLst>
                                        </p:cTn>
                                        <p:tgtEl>
                                          <p:spTgt spid="6">
                                            <p:txEl>
                                              <p:pRg st="4" end="4"/>
                                            </p:txEl>
                                          </p:spTgt>
                                        </p:tgtEl>
                                        <p:attrNameLst>
                                          <p:attrName>style.visibility</p:attrName>
                                        </p:attrNameLst>
                                      </p:cBhvr>
                                      <p:to>
                                        <p:strVal val="visible"/>
                                      </p:to>
                                    </p:set>
                                  </p:childTnLst>
                                </p:cTn>
                              </p:par>
                            </p:childTnLst>
                          </p:cTn>
                        </p:par>
                        <p:par>
                          <p:cTn id="16" fill="hold">
                            <p:stCondLst>
                              <p:cond delay="1501"/>
                            </p:stCondLst>
                            <p:childTnLst>
                              <p:par>
                                <p:cTn id="17" presetID="1" presetClass="entr" presetSubtype="0" fill="hold" grpId="0" nodeType="afterEffect">
                                  <p:stCondLst>
                                    <p:cond delay="500"/>
                                  </p:stCondLst>
                                  <p:iterate type="wd">
                                    <p:tmAbs val="500"/>
                                  </p:iterate>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par>
                          <p:cTn id="19" fill="hold">
                            <p:stCondLst>
                              <p:cond delay="2001"/>
                            </p:stCondLst>
                            <p:childTnLst>
                              <p:par>
                                <p:cTn id="20" presetID="1" presetClass="entr" presetSubtype="0" fill="hold" grpId="0" nodeType="afterEffect">
                                  <p:stCondLst>
                                    <p:cond delay="500"/>
                                  </p:stCondLst>
                                  <p:iterate type="wd">
                                    <p:tmAbs val="500"/>
                                  </p:iterate>
                                  <p:childTnLst>
                                    <p:set>
                                      <p:cBhvr>
                                        <p:cTn id="21"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bldLvl="2"/>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28</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en-GB" sz="1800" dirty="0" err="1">
                <a:solidFill>
                  <a:srgbClr val="26253E"/>
                </a:solidFill>
                <a:latin typeface="Telegraf" pitchFamily="2" charset="77"/>
              </a:rPr>
              <a:t>Låt</a:t>
            </a:r>
            <a:r>
              <a:rPr lang="en-GB" sz="1800" dirty="0">
                <a:solidFill>
                  <a:srgbClr val="26253E"/>
                </a:solidFill>
                <a:latin typeface="Telegraf" pitchFamily="2" charset="77"/>
              </a:rPr>
              <a:t> </a:t>
            </a:r>
            <a:r>
              <a:rPr lang="en-GB" sz="1800" dirty="0" err="1">
                <a:solidFill>
                  <a:srgbClr val="26253E"/>
                </a:solidFill>
                <a:latin typeface="Telegraf" pitchFamily="2" charset="77"/>
              </a:rPr>
              <a:t>oss</a:t>
            </a:r>
            <a:r>
              <a:rPr lang="en-GB" sz="1800" dirty="0">
                <a:solidFill>
                  <a:srgbClr val="26253E"/>
                </a:solidFill>
                <a:latin typeface="Telegraf" pitchFamily="2" charset="77"/>
              </a:rPr>
              <a:t> </a:t>
            </a:r>
            <a:r>
              <a:rPr lang="en-GB" sz="1800" dirty="0" err="1">
                <a:solidFill>
                  <a:srgbClr val="26253E"/>
                </a:solidFill>
                <a:latin typeface="Telegraf" pitchFamily="2" charset="77"/>
              </a:rPr>
              <a:t>börja</a:t>
            </a:r>
            <a:endParaRPr lang="en-GB" sz="1800" dirty="0">
              <a:solidFill>
                <a:srgbClr val="26253E"/>
              </a:solidFill>
              <a:latin typeface="Telegraf" pitchFamily="2" charset="77"/>
            </a:endParaRP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err="1">
                <a:solidFill>
                  <a:srgbClr val="26253E"/>
                </a:solidFill>
                <a:latin typeface="Telegraf" pitchFamily="2" charset="77"/>
                <a:ea typeface="Times New Roman" panose="02020603050405020304" pitchFamily="18" charset="0"/>
              </a:rPr>
              <a:t>Låt</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oss</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börja</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möta</a:t>
            </a:r>
            <a:endParaRPr lang="en-US" sz="6000" b="1" dirty="0">
              <a:solidFill>
                <a:srgbClr val="26253E"/>
              </a:solidFill>
              <a:latin typeface="Telegraf" pitchFamily="2" charset="77"/>
              <a:ea typeface="Times New Roman" panose="02020603050405020304" pitchFamily="18" charset="0"/>
            </a:endParaRPr>
          </a:p>
          <a:p>
            <a:pPr>
              <a:lnSpc>
                <a:spcPct val="100000"/>
              </a:lnSpc>
            </a:pPr>
            <a:r>
              <a:rPr lang="en-US" sz="6000" b="1" dirty="0" err="1">
                <a:solidFill>
                  <a:srgbClr val="26253E"/>
                </a:solidFill>
                <a:latin typeface="Telegraf" pitchFamily="2" charset="77"/>
                <a:ea typeface="Times New Roman" panose="02020603050405020304" pitchFamily="18" charset="0"/>
              </a:rPr>
              <a:t>kandidaternas</a:t>
            </a:r>
            <a:r>
              <a:rPr lang="en-US" sz="6000" b="1" dirty="0">
                <a:solidFill>
                  <a:srgbClr val="26253E"/>
                </a:solidFill>
                <a:latin typeface="Telegraf" pitchFamily="2" charset="77"/>
                <a:ea typeface="Times New Roman" panose="02020603050405020304" pitchFamily="18" charset="0"/>
              </a:rPr>
              <a:t> </a:t>
            </a:r>
            <a:r>
              <a:rPr lang="en-US" sz="6000" b="1" dirty="0" err="1">
                <a:solidFill>
                  <a:srgbClr val="26253E"/>
                </a:solidFill>
                <a:latin typeface="Telegraf" pitchFamily="2" charset="77"/>
                <a:ea typeface="Times New Roman" panose="02020603050405020304" pitchFamily="18" charset="0"/>
              </a:rPr>
              <a:t>förväntningar</a:t>
            </a:r>
            <a:endParaRPr lang="da-DK" sz="5400" b="1" dirty="0">
              <a:solidFill>
                <a:srgbClr val="26253E"/>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153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417390" y="1500996"/>
            <a:ext cx="6067245" cy="4361511"/>
          </a:xfrm>
        </p:spPr>
        <p:txBody>
          <a:bodyPr anchor="ctr"/>
          <a:lstStyle/>
          <a:p>
            <a:pPr marL="0" indent="0">
              <a:lnSpc>
                <a:spcPct val="100000"/>
              </a:lnSpc>
              <a:buNone/>
            </a:pPr>
            <a:r>
              <a:rPr lang="en-US" sz="2400" dirty="0">
                <a:ea typeface="Times New Roman" panose="02020603050405020304" pitchFamily="18" charset="0"/>
              </a:rPr>
              <a:t>Det </a:t>
            </a:r>
            <a:r>
              <a:rPr lang="en-US" sz="2400" dirty="0" err="1">
                <a:ea typeface="Times New Roman" panose="02020603050405020304" pitchFamily="18" charset="0"/>
              </a:rPr>
              <a:t>är</a:t>
            </a:r>
            <a:r>
              <a:rPr lang="en-US" sz="2400" dirty="0">
                <a:ea typeface="Times New Roman" panose="02020603050405020304" pitchFamily="18" charset="0"/>
              </a:rPr>
              <a:t> </a:t>
            </a:r>
            <a:r>
              <a:rPr lang="en-US" sz="2400" dirty="0" err="1">
                <a:ea typeface="Times New Roman" panose="02020603050405020304" pitchFamily="18" charset="0"/>
              </a:rPr>
              <a:t>ingen</a:t>
            </a:r>
            <a:r>
              <a:rPr lang="en-US" sz="2400" dirty="0">
                <a:ea typeface="Times New Roman" panose="02020603050405020304" pitchFamily="18" charset="0"/>
              </a:rPr>
              <a:t> </a:t>
            </a:r>
            <a:r>
              <a:rPr lang="en-US" sz="2400" dirty="0" err="1">
                <a:ea typeface="Times New Roman" panose="02020603050405020304" pitchFamily="18" charset="0"/>
              </a:rPr>
              <a:t>överraskning</a:t>
            </a:r>
            <a:r>
              <a:rPr lang="en-US" sz="2400" dirty="0">
                <a:ea typeface="Times New Roman" panose="02020603050405020304" pitchFamily="18" charset="0"/>
              </a:rPr>
              <a:t> </a:t>
            </a:r>
            <a:r>
              <a:rPr lang="en-US" sz="2400" dirty="0" err="1">
                <a:ea typeface="Times New Roman" panose="02020603050405020304" pitchFamily="18" charset="0"/>
              </a:rPr>
              <a:t>att</a:t>
            </a:r>
            <a:r>
              <a:rPr lang="en-US" sz="2400" dirty="0">
                <a:ea typeface="Times New Roman" panose="02020603050405020304" pitchFamily="18" charset="0"/>
              </a:rPr>
              <a:t> </a:t>
            </a:r>
            <a:r>
              <a:rPr lang="en-US" sz="2400" dirty="0" err="1">
                <a:ea typeface="Times New Roman" panose="02020603050405020304" pitchFamily="18" charset="0"/>
              </a:rPr>
              <a:t>kandidater</a:t>
            </a:r>
            <a:r>
              <a:rPr lang="en-US" sz="2400" dirty="0">
                <a:ea typeface="Times New Roman" panose="02020603050405020304" pitchFamily="18" charset="0"/>
              </a:rPr>
              <a:t> </a:t>
            </a:r>
            <a:r>
              <a:rPr lang="en-US" sz="2400" dirty="0" err="1">
                <a:ea typeface="Times New Roman" panose="02020603050405020304" pitchFamily="18" charset="0"/>
              </a:rPr>
              <a:t>har</a:t>
            </a:r>
            <a:r>
              <a:rPr lang="en-US" sz="2400" dirty="0">
                <a:ea typeface="Times New Roman" panose="02020603050405020304" pitchFamily="18" charset="0"/>
              </a:rPr>
              <a:t> </a:t>
            </a:r>
            <a:r>
              <a:rPr lang="en-US" sz="2400" dirty="0" err="1">
                <a:ea typeface="Times New Roman" panose="02020603050405020304" pitchFamily="18" charset="0"/>
              </a:rPr>
              <a:t>övertaget</a:t>
            </a:r>
            <a:r>
              <a:rPr lang="en-US" sz="2400" dirty="0">
                <a:ea typeface="Times New Roman" panose="02020603050405020304" pitchFamily="18" charset="0"/>
              </a:rPr>
              <a:t> </a:t>
            </a:r>
            <a:r>
              <a:rPr lang="en-US" sz="2400" dirty="0" err="1">
                <a:ea typeface="Times New Roman" panose="02020603050405020304" pitchFamily="18" charset="0"/>
              </a:rPr>
              <a:t>på</a:t>
            </a:r>
            <a:r>
              <a:rPr lang="en-US" sz="2400" dirty="0">
                <a:ea typeface="Times New Roman" panose="02020603050405020304" pitchFamily="18" charset="0"/>
              </a:rPr>
              <a:t> </a:t>
            </a:r>
            <a:r>
              <a:rPr lang="en-US" sz="2400" dirty="0" err="1">
                <a:ea typeface="Times New Roman" panose="02020603050405020304" pitchFamily="18" charset="0"/>
              </a:rPr>
              <a:t>dagens</a:t>
            </a:r>
            <a:r>
              <a:rPr lang="en-US" sz="2400" dirty="0">
                <a:ea typeface="Times New Roman" panose="02020603050405020304" pitchFamily="18" charset="0"/>
              </a:rPr>
              <a:t> </a:t>
            </a:r>
            <a:r>
              <a:rPr lang="en-US" sz="2400" dirty="0" err="1">
                <a:ea typeface="Times New Roman" panose="02020603050405020304" pitchFamily="18" charset="0"/>
              </a:rPr>
              <a:t>arbetsmarknad</a:t>
            </a:r>
            <a:r>
              <a:rPr lang="en-US" sz="2400" dirty="0">
                <a:ea typeface="Times New Roman" panose="02020603050405020304" pitchFamily="18" charset="0"/>
              </a:rPr>
              <a:t>. </a:t>
            </a:r>
            <a:r>
              <a:rPr lang="en-US" sz="2400" dirty="0" err="1">
                <a:ea typeface="Times New Roman" panose="02020603050405020304" pitchFamily="18" charset="0"/>
              </a:rPr>
              <a:t>Förväntningarna</a:t>
            </a:r>
            <a:r>
              <a:rPr lang="en-US" sz="2400" dirty="0">
                <a:ea typeface="Times New Roman" panose="02020603050405020304" pitchFamily="18" charset="0"/>
              </a:rPr>
              <a:t> </a:t>
            </a:r>
            <a:r>
              <a:rPr lang="en-US" sz="2400" dirty="0" err="1">
                <a:ea typeface="Times New Roman" panose="02020603050405020304" pitchFamily="18" charset="0"/>
              </a:rPr>
              <a:t>stiger</a:t>
            </a:r>
            <a:r>
              <a:rPr lang="en-US" sz="2400" dirty="0">
                <a:ea typeface="Times New Roman" panose="02020603050405020304" pitchFamily="18" charset="0"/>
              </a:rPr>
              <a:t> </a:t>
            </a:r>
            <a:r>
              <a:rPr lang="en-US" sz="2400" dirty="0" err="1">
                <a:ea typeface="Times New Roman" panose="02020603050405020304" pitchFamily="18" charset="0"/>
              </a:rPr>
              <a:t>när</a:t>
            </a:r>
            <a:r>
              <a:rPr lang="en-US" sz="2400" dirty="0">
                <a:ea typeface="Times New Roman" panose="02020603050405020304" pitchFamily="18" charset="0"/>
              </a:rPr>
              <a:t> det </a:t>
            </a:r>
            <a:r>
              <a:rPr lang="en-US" sz="2400" dirty="0" err="1">
                <a:ea typeface="Times New Roman" panose="02020603050405020304" pitchFamily="18" charset="0"/>
              </a:rPr>
              <a:t>kommer</a:t>
            </a:r>
            <a:r>
              <a:rPr lang="en-US" sz="2400" dirty="0">
                <a:ea typeface="Times New Roman" panose="02020603050405020304" pitchFamily="18" charset="0"/>
              </a:rPr>
              <a:t> till </a:t>
            </a:r>
            <a:r>
              <a:rPr lang="en-US" sz="2400" dirty="0" err="1">
                <a:ea typeface="Times New Roman" panose="02020603050405020304" pitchFamily="18" charset="0"/>
              </a:rPr>
              <a:t>användarupplevelsen</a:t>
            </a:r>
            <a:r>
              <a:rPr lang="en-US" sz="2400" dirty="0">
                <a:ea typeface="Times New Roman" panose="02020603050405020304" pitchFamily="18" charset="0"/>
              </a:rPr>
              <a:t> av </a:t>
            </a:r>
            <a:r>
              <a:rPr lang="en-US" sz="2400" dirty="0" err="1">
                <a:ea typeface="Times New Roman" panose="02020603050405020304" pitchFamily="18" charset="0"/>
              </a:rPr>
              <a:t>att</a:t>
            </a:r>
            <a:r>
              <a:rPr lang="en-US" sz="2400" dirty="0">
                <a:ea typeface="Times New Roman" panose="02020603050405020304" pitchFamily="18" charset="0"/>
              </a:rPr>
              <a:t> </a:t>
            </a:r>
            <a:r>
              <a:rPr lang="en-US" sz="2400" dirty="0" err="1">
                <a:ea typeface="Times New Roman" panose="02020603050405020304" pitchFamily="18" charset="0"/>
              </a:rPr>
              <a:t>leta</a:t>
            </a:r>
            <a:r>
              <a:rPr lang="en-US" sz="2400" dirty="0">
                <a:ea typeface="Times New Roman" panose="02020603050405020304" pitchFamily="18" charset="0"/>
              </a:rPr>
              <a:t> </a:t>
            </a:r>
            <a:r>
              <a:rPr lang="en-US" sz="2400" dirty="0" err="1">
                <a:ea typeface="Times New Roman" panose="02020603050405020304" pitchFamily="18" charset="0"/>
              </a:rPr>
              <a:t>och</a:t>
            </a:r>
            <a:r>
              <a:rPr lang="en-US" sz="2400" dirty="0">
                <a:ea typeface="Times New Roman" panose="02020603050405020304" pitchFamily="18" charset="0"/>
              </a:rPr>
              <a:t> </a:t>
            </a:r>
            <a:r>
              <a:rPr lang="en-US" sz="2400" dirty="0" err="1">
                <a:ea typeface="Times New Roman" panose="02020603050405020304" pitchFamily="18" charset="0"/>
              </a:rPr>
              <a:t>söka</a:t>
            </a:r>
            <a:r>
              <a:rPr lang="en-US" sz="2400" dirty="0">
                <a:ea typeface="Times New Roman" panose="02020603050405020304" pitchFamily="18" charset="0"/>
              </a:rPr>
              <a:t> </a:t>
            </a:r>
            <a:r>
              <a:rPr lang="en-US" sz="2400" dirty="0" err="1">
                <a:ea typeface="Times New Roman" panose="02020603050405020304" pitchFamily="18" charset="0"/>
              </a:rPr>
              <a:t>jobb</a:t>
            </a:r>
            <a:r>
              <a:rPr lang="en-US" sz="2400" dirty="0">
                <a:ea typeface="Times New Roman" panose="02020603050405020304" pitchFamily="18" charset="0"/>
              </a:rPr>
              <a:t>. </a:t>
            </a:r>
            <a:r>
              <a:rPr lang="en-US" sz="2400" b="1" dirty="0" err="1">
                <a:ea typeface="Times New Roman" panose="02020603050405020304" pitchFamily="18" charset="0"/>
              </a:rPr>
              <a:t>Kandidater</a:t>
            </a:r>
            <a:r>
              <a:rPr lang="en-US" sz="2400" b="1" dirty="0">
                <a:ea typeface="Times New Roman" panose="02020603050405020304" pitchFamily="18" charset="0"/>
              </a:rPr>
              <a:t> </a:t>
            </a:r>
            <a:r>
              <a:rPr lang="en-US" sz="2400" b="1" dirty="0" err="1">
                <a:ea typeface="Times New Roman" panose="02020603050405020304" pitchFamily="18" charset="0"/>
              </a:rPr>
              <a:t>förväntar</a:t>
            </a:r>
            <a:r>
              <a:rPr lang="en-US" sz="2400" b="1" dirty="0">
                <a:ea typeface="Times New Roman" panose="02020603050405020304" pitchFamily="18" charset="0"/>
              </a:rPr>
              <a:t> sig </a:t>
            </a:r>
            <a:r>
              <a:rPr lang="en-US" sz="2400" b="1" dirty="0" err="1">
                <a:ea typeface="Times New Roman" panose="02020603050405020304" pitchFamily="18" charset="0"/>
              </a:rPr>
              <a:t>snabba</a:t>
            </a:r>
            <a:r>
              <a:rPr lang="en-US" sz="2400" b="1" dirty="0">
                <a:ea typeface="Times New Roman" panose="02020603050405020304" pitchFamily="18" charset="0"/>
              </a:rPr>
              <a:t>, </a:t>
            </a:r>
            <a:r>
              <a:rPr lang="en-US" sz="2400" b="1" dirty="0" err="1">
                <a:ea typeface="Times New Roman" panose="02020603050405020304" pitchFamily="18" charset="0"/>
              </a:rPr>
              <a:t>friktionsfria</a:t>
            </a:r>
            <a:r>
              <a:rPr lang="en-US" sz="2400" b="1" dirty="0">
                <a:ea typeface="Times New Roman" panose="02020603050405020304" pitchFamily="18" charset="0"/>
              </a:rPr>
              <a:t> </a:t>
            </a:r>
            <a:r>
              <a:rPr lang="en-US" sz="2400" b="1" dirty="0" err="1">
                <a:ea typeface="Times New Roman" panose="02020603050405020304" pitchFamily="18" charset="0"/>
              </a:rPr>
              <a:t>och</a:t>
            </a:r>
            <a:r>
              <a:rPr lang="en-US" sz="2400" b="1" dirty="0">
                <a:ea typeface="Times New Roman" panose="02020603050405020304" pitchFamily="18" charset="0"/>
              </a:rPr>
              <a:t> </a:t>
            </a:r>
            <a:r>
              <a:rPr lang="en-US" sz="2400" b="1" dirty="0" err="1">
                <a:ea typeface="Times New Roman" panose="02020603050405020304" pitchFamily="18" charset="0"/>
              </a:rPr>
              <a:t>opartiska</a:t>
            </a:r>
            <a:r>
              <a:rPr lang="en-US" sz="2400" b="1" dirty="0">
                <a:ea typeface="Times New Roman" panose="02020603050405020304" pitchFamily="18" charset="0"/>
              </a:rPr>
              <a:t> </a:t>
            </a:r>
            <a:r>
              <a:rPr lang="en-US" sz="2400" b="1" dirty="0" err="1">
                <a:ea typeface="Times New Roman" panose="02020603050405020304" pitchFamily="18" charset="0"/>
              </a:rPr>
              <a:t>rekryteringsprocesser</a:t>
            </a:r>
            <a:r>
              <a:rPr lang="en-US" sz="2400" b="1" dirty="0">
                <a:ea typeface="Times New Roman" panose="02020603050405020304" pitchFamily="18" charset="0"/>
              </a:rPr>
              <a:t> </a:t>
            </a:r>
            <a:r>
              <a:rPr lang="en-US" sz="2400" b="1" dirty="0" err="1">
                <a:ea typeface="Times New Roman" panose="02020603050405020304" pitchFamily="18" charset="0"/>
              </a:rPr>
              <a:t>och</a:t>
            </a:r>
            <a:r>
              <a:rPr lang="en-US" sz="2400" b="1" dirty="0">
                <a:ea typeface="Times New Roman" panose="02020603050405020304" pitchFamily="18" charset="0"/>
              </a:rPr>
              <a:t> </a:t>
            </a:r>
            <a:r>
              <a:rPr lang="en-US" sz="2400" b="1" dirty="0" err="1">
                <a:ea typeface="Times New Roman" panose="02020603050405020304" pitchFamily="18" charset="0"/>
              </a:rPr>
              <a:t>allt</a:t>
            </a:r>
            <a:r>
              <a:rPr lang="en-US" sz="2400" b="1" dirty="0">
                <a:ea typeface="Times New Roman" panose="02020603050405020304" pitchFamily="18" charset="0"/>
              </a:rPr>
              <a:t> </a:t>
            </a:r>
            <a:r>
              <a:rPr lang="en-US" sz="2400" b="1" dirty="0" err="1">
                <a:ea typeface="Times New Roman" panose="02020603050405020304" pitchFamily="18" charset="0"/>
              </a:rPr>
              <a:t>detta</a:t>
            </a:r>
            <a:r>
              <a:rPr lang="en-US" sz="2400" b="1" dirty="0">
                <a:ea typeface="Times New Roman" panose="02020603050405020304" pitchFamily="18" charset="0"/>
              </a:rPr>
              <a:t> </a:t>
            </a:r>
            <a:r>
              <a:rPr lang="en-US" sz="2400" b="1" dirty="0" err="1">
                <a:ea typeface="Times New Roman" panose="02020603050405020304" pitchFamily="18" charset="0"/>
              </a:rPr>
              <a:t>genom</a:t>
            </a:r>
            <a:r>
              <a:rPr lang="en-US" sz="2400" b="1" dirty="0">
                <a:ea typeface="Times New Roman" panose="02020603050405020304" pitchFamily="18" charset="0"/>
              </a:rPr>
              <a:t> </a:t>
            </a:r>
            <a:r>
              <a:rPr lang="en-US" sz="2400" b="1" dirty="0" err="1">
                <a:ea typeface="Times New Roman" panose="02020603050405020304" pitchFamily="18" charset="0"/>
              </a:rPr>
              <a:t>löpande</a:t>
            </a:r>
            <a:r>
              <a:rPr lang="en-US" sz="2400" b="1" dirty="0">
                <a:ea typeface="Times New Roman" panose="02020603050405020304" pitchFamily="18" charset="0"/>
              </a:rPr>
              <a:t> </a:t>
            </a:r>
            <a:r>
              <a:rPr lang="en-US" sz="2400" b="1" dirty="0" err="1">
                <a:ea typeface="Times New Roman" panose="02020603050405020304" pitchFamily="18" charset="0"/>
              </a:rPr>
              <a:t>kommunikation</a:t>
            </a:r>
            <a:r>
              <a:rPr lang="en-US" sz="2400" b="1" dirty="0">
                <a:ea typeface="Times New Roman" panose="02020603050405020304" pitchFamily="18" charset="0"/>
              </a:rPr>
              <a:t>.</a:t>
            </a:r>
          </a:p>
          <a:p>
            <a:pPr marL="0" indent="0">
              <a:lnSpc>
                <a:spcPct val="100000"/>
              </a:lnSpc>
              <a:buNone/>
            </a:pPr>
            <a:endParaRPr lang="en-US" sz="2400" dirty="0">
              <a:ea typeface="Times New Roman" panose="02020603050405020304" pitchFamily="18" charset="0"/>
            </a:endParaRPr>
          </a:p>
          <a:p>
            <a:pPr marL="0" indent="0">
              <a:lnSpc>
                <a:spcPct val="100000"/>
              </a:lnSpc>
              <a:buNone/>
            </a:pPr>
            <a:r>
              <a:rPr lang="en-US" sz="2400" dirty="0" err="1">
                <a:ea typeface="Times New Roman" panose="02020603050405020304" pitchFamily="18" charset="0"/>
              </a:rPr>
              <a:t>Och</a:t>
            </a:r>
            <a:r>
              <a:rPr lang="en-US" sz="2400" dirty="0">
                <a:ea typeface="Times New Roman" panose="02020603050405020304" pitchFamily="18" charset="0"/>
              </a:rPr>
              <a:t> det </a:t>
            </a:r>
            <a:r>
              <a:rPr lang="en-US" sz="2400" dirty="0" err="1">
                <a:ea typeface="Times New Roman" panose="02020603050405020304" pitchFamily="18" charset="0"/>
              </a:rPr>
              <a:t>är</a:t>
            </a:r>
            <a:r>
              <a:rPr lang="en-US" sz="2400" dirty="0">
                <a:ea typeface="Times New Roman" panose="02020603050405020304" pitchFamily="18" charset="0"/>
              </a:rPr>
              <a:t> </a:t>
            </a:r>
            <a:r>
              <a:rPr lang="en-US" sz="2400" dirty="0" err="1">
                <a:ea typeface="Times New Roman" panose="02020603050405020304" pitchFamily="18" charset="0"/>
              </a:rPr>
              <a:t>inte</a:t>
            </a:r>
            <a:r>
              <a:rPr lang="en-US" sz="2400" dirty="0">
                <a:ea typeface="Times New Roman" panose="02020603050405020304" pitchFamily="18" charset="0"/>
              </a:rPr>
              <a:t> </a:t>
            </a:r>
            <a:r>
              <a:rPr lang="en-US" sz="2400" dirty="0" err="1">
                <a:ea typeface="Times New Roman" panose="02020603050405020304" pitchFamily="18" charset="0"/>
              </a:rPr>
              <a:t>allt</a:t>
            </a:r>
            <a:r>
              <a:rPr lang="en-US" sz="2400" dirty="0">
                <a:ea typeface="Times New Roman" panose="02020603050405020304" pitchFamily="18" charset="0"/>
              </a:rPr>
              <a:t>, vi </a:t>
            </a:r>
            <a:r>
              <a:rPr lang="en-US" sz="2400" dirty="0" err="1">
                <a:ea typeface="Times New Roman" panose="02020603050405020304" pitchFamily="18" charset="0"/>
              </a:rPr>
              <a:t>förväntas</a:t>
            </a:r>
            <a:r>
              <a:rPr lang="en-US" sz="2400" dirty="0">
                <a:ea typeface="Times New Roman" panose="02020603050405020304" pitchFamily="18" charset="0"/>
              </a:rPr>
              <a:t> </a:t>
            </a:r>
            <a:r>
              <a:rPr lang="en-US" sz="2400" dirty="0" err="1">
                <a:ea typeface="Times New Roman" panose="02020603050405020304" pitchFamily="18" charset="0"/>
              </a:rPr>
              <a:t>och</a:t>
            </a:r>
            <a:r>
              <a:rPr lang="en-US" sz="2400" dirty="0">
                <a:ea typeface="Times New Roman" panose="02020603050405020304" pitchFamily="18" charset="0"/>
              </a:rPr>
              <a:t> </a:t>
            </a:r>
            <a:r>
              <a:rPr lang="en-US" sz="2400" dirty="0" err="1">
                <a:ea typeface="Times New Roman" panose="02020603050405020304" pitchFamily="18" charset="0"/>
              </a:rPr>
              <a:t>måste</a:t>
            </a:r>
            <a:r>
              <a:rPr lang="en-US" sz="2400" dirty="0">
                <a:ea typeface="Times New Roman" panose="02020603050405020304" pitchFamily="18" charset="0"/>
              </a:rPr>
              <a:t> </a:t>
            </a:r>
            <a:r>
              <a:rPr lang="en-US" sz="2400" dirty="0" err="1">
                <a:ea typeface="Times New Roman" panose="02020603050405020304" pitchFamily="18" charset="0"/>
              </a:rPr>
              <a:t>alltid</a:t>
            </a:r>
            <a:r>
              <a:rPr lang="en-US" sz="2400" dirty="0">
                <a:ea typeface="Times New Roman" panose="02020603050405020304" pitchFamily="18" charset="0"/>
              </a:rPr>
              <a:t> </a:t>
            </a:r>
            <a:r>
              <a:rPr lang="en-US" sz="2400" dirty="0" err="1">
                <a:ea typeface="Times New Roman" panose="02020603050405020304" pitchFamily="18" charset="0"/>
              </a:rPr>
              <a:t>samla</a:t>
            </a:r>
            <a:r>
              <a:rPr lang="en-US" sz="2400" dirty="0">
                <a:ea typeface="Times New Roman" panose="02020603050405020304" pitchFamily="18" charset="0"/>
              </a:rPr>
              <a:t> in, </a:t>
            </a:r>
            <a:r>
              <a:rPr lang="en-US" sz="2400" dirty="0" err="1">
                <a:ea typeface="Times New Roman" panose="02020603050405020304" pitchFamily="18" charset="0"/>
              </a:rPr>
              <a:t>lagra</a:t>
            </a:r>
            <a:r>
              <a:rPr lang="en-US" sz="2400" dirty="0">
                <a:ea typeface="Times New Roman" panose="02020603050405020304" pitchFamily="18" charset="0"/>
              </a:rPr>
              <a:t> </a:t>
            </a:r>
            <a:r>
              <a:rPr lang="en-US" sz="2400" dirty="0" err="1">
                <a:ea typeface="Times New Roman" panose="02020603050405020304" pitchFamily="18" charset="0"/>
              </a:rPr>
              <a:t>och</a:t>
            </a:r>
            <a:r>
              <a:rPr lang="en-US" sz="2400" dirty="0">
                <a:ea typeface="Times New Roman" panose="02020603050405020304" pitchFamily="18" charset="0"/>
              </a:rPr>
              <a:t> </a:t>
            </a:r>
            <a:r>
              <a:rPr lang="en-US" sz="2400" dirty="0" err="1">
                <a:ea typeface="Times New Roman" panose="02020603050405020304" pitchFamily="18" charset="0"/>
              </a:rPr>
              <a:t>hantera</a:t>
            </a:r>
            <a:r>
              <a:rPr lang="en-US" sz="2400" dirty="0">
                <a:ea typeface="Times New Roman" panose="02020603050405020304" pitchFamily="18" charset="0"/>
              </a:rPr>
              <a:t> data </a:t>
            </a:r>
            <a:r>
              <a:rPr lang="en-US" sz="2400" dirty="0" err="1">
                <a:ea typeface="Times New Roman" panose="02020603050405020304" pitchFamily="18" charset="0"/>
              </a:rPr>
              <a:t>i</a:t>
            </a:r>
            <a:r>
              <a:rPr lang="en-US" sz="2400" dirty="0">
                <a:ea typeface="Times New Roman" panose="02020603050405020304" pitchFamily="18" charset="0"/>
              </a:rPr>
              <a:t> </a:t>
            </a:r>
            <a:r>
              <a:rPr lang="en-US" sz="2400" dirty="0" err="1">
                <a:ea typeface="Times New Roman" panose="02020603050405020304" pitchFamily="18" charset="0"/>
              </a:rPr>
              <a:t>enlighet</a:t>
            </a:r>
            <a:r>
              <a:rPr lang="en-US" sz="2400" dirty="0">
                <a:ea typeface="Times New Roman" panose="02020603050405020304" pitchFamily="18" charset="0"/>
              </a:rPr>
              <a:t> med GDPR.</a:t>
            </a:r>
            <a:endParaRPr lang="da-DK" sz="2000" dirty="0">
              <a:ea typeface="Times New Roman" panose="02020603050405020304" pitchFamily="18" charset="0"/>
            </a:endParaRPr>
          </a:p>
        </p:txBody>
      </p:sp>
      <p:pic>
        <p:nvPicPr>
          <p:cNvPr id="7" name="Pladsholder til billede 6" descr="Et billede, der indeholder linjetegning&#10;&#10;Automatisk genereret beskrivelse">
            <a:extLst>
              <a:ext uri="{FF2B5EF4-FFF2-40B4-BE49-F238E27FC236}">
                <a16:creationId xmlns:a16="http://schemas.microsoft.com/office/drawing/2014/main" id="{BA8F7A6E-EA6D-F84E-AD65-01F53890FD87}"/>
              </a:ext>
            </a:extLst>
          </p:cNvPr>
          <p:cNvPicPr>
            <a:picLocks noGrp="1" noChangeAspect="1"/>
          </p:cNvPicPr>
          <p:nvPr>
            <p:ph type="pic" sz="quarter" idx="14"/>
          </p:nvPr>
        </p:nvPicPr>
        <p:blipFill rotWithShape="1">
          <a:blip r:embed="rId2"/>
          <a:srcRect l="17934" r="1380"/>
          <a:stretch/>
        </p:blipFill>
        <p:spPr>
          <a:xfrm>
            <a:off x="707365" y="1698896"/>
            <a:ext cx="4226944" cy="3965712"/>
          </a:xfrm>
        </p:spPr>
      </p:pic>
    </p:spTree>
    <p:extLst>
      <p:ext uri="{BB962C8B-B14F-4D97-AF65-F5344CB8AC3E}">
        <p14:creationId xmlns:p14="http://schemas.microsoft.com/office/powerpoint/2010/main" val="1183155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306786" y="2124805"/>
            <a:ext cx="6154989" cy="3967076"/>
          </a:xfrm>
        </p:spPr>
        <p:txBody>
          <a:bodyPr/>
          <a:lstStyle/>
          <a:p>
            <a:pPr lvl="0"/>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 </a:t>
            </a:r>
            <a:r>
              <a:rPr lang="en-US" sz="2000" dirty="0" err="1">
                <a:ea typeface="Calibri" panose="020F0502020204030204" pitchFamily="34" charset="0"/>
                <a:cs typeface="Times New Roman" panose="02020603050405020304" pitchFamily="18" charset="0"/>
              </a:rPr>
              <a:t>möta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förväntningarna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säkerställa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en</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snabb</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friktionsfri</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opartisk</a:t>
            </a:r>
            <a:r>
              <a:rPr lang="en-US" sz="2000" dirty="0">
                <a:ea typeface="Calibri" panose="020F0502020204030204" pitchFamily="34" charset="0"/>
                <a:cs typeface="Times New Roman" panose="02020603050405020304" pitchFamily="18" charset="0"/>
              </a:rPr>
              <a:t> process?</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 </a:t>
            </a:r>
            <a:r>
              <a:rPr lang="en-US" sz="2000" dirty="0" err="1">
                <a:ea typeface="Calibri" panose="020F0502020204030204" pitchFamily="34" charset="0"/>
                <a:cs typeface="Times New Roman" panose="02020603050405020304" pitchFamily="18" charset="0"/>
              </a:rPr>
              <a:t>förkorta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vår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tid</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att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rekrytera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nyanställda</a:t>
            </a:r>
            <a:r>
              <a:rPr lang="en-US" sz="2000" dirty="0">
                <a:ea typeface="Calibri" panose="020F0502020204030204" pitchFamily="34" charset="0"/>
                <a:cs typeface="Times New Roman" panose="02020603050405020304" pitchFamily="18" charset="0"/>
              </a:rPr>
              <a:t> – </a:t>
            </a:r>
            <a:r>
              <a:rPr lang="en-US" sz="2000" dirty="0" err="1">
                <a:ea typeface="Calibri" panose="020F0502020204030204" pitchFamily="34" charset="0"/>
                <a:cs typeface="Times New Roman" panose="02020603050405020304" pitchFamily="18" charset="0"/>
              </a:rPr>
              <a:t>vilket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sparar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både</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tid</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pengar</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 </a:t>
            </a:r>
            <a:r>
              <a:rPr lang="en-US" sz="2000" dirty="0" err="1">
                <a:ea typeface="Calibri" panose="020F0502020204030204" pitchFamily="34" charset="0"/>
                <a:cs typeface="Times New Roman" panose="02020603050405020304" pitchFamily="18" charset="0"/>
              </a:rPr>
              <a:t>uppfattas</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som</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en</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professionell</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organisation</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som</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behandlar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kandidater</a:t>
            </a:r>
            <a:r>
              <a:rPr lang="en-US" sz="2000" dirty="0">
                <a:ea typeface="Calibri" panose="020F0502020204030204" pitchFamily="34" charset="0"/>
                <a:cs typeface="Times New Roman" panose="02020603050405020304" pitchFamily="18" charset="0"/>
              </a:rPr>
              <a:t> med </a:t>
            </a:r>
            <a:r>
              <a:rPr lang="en-US" sz="2000" dirty="0" err="1">
                <a:ea typeface="Calibri" panose="020F0502020204030204" pitchFamily="34" charset="0"/>
                <a:cs typeface="Times New Roman" panose="02020603050405020304" pitchFamily="18" charset="0"/>
              </a:rPr>
              <a:t>respekt</a:t>
            </a:r>
            <a:r>
              <a:rPr lang="en-US" sz="2000" dirty="0">
                <a:ea typeface="Calibri" panose="020F0502020204030204" pitchFamily="34" charset="0"/>
                <a:cs typeface="Times New Roman" panose="02020603050405020304" pitchFamily="18" charset="0"/>
              </a:rPr>
              <a:t> – </a:t>
            </a:r>
            <a:r>
              <a:rPr lang="en-US" sz="2000" dirty="0" err="1">
                <a:ea typeface="Calibri" panose="020F0502020204030204" pitchFamily="34" charset="0"/>
                <a:cs typeface="Times New Roman" panose="02020603050405020304" pitchFamily="18" charset="0"/>
              </a:rPr>
              <a:t>vilket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stärker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vårt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arbetsgivarvarumärke</a:t>
            </a:r>
            <a:r>
              <a:rPr lang="en-US" sz="2000" dirty="0">
                <a:ea typeface="Calibri" panose="020F0502020204030204" pitchFamily="34" charset="0"/>
                <a:cs typeface="Times New Roman" panose="02020603050405020304" pitchFamily="18" charset="0"/>
              </a:rPr>
              <a:t>?</a:t>
            </a:r>
            <a:br>
              <a:rPr lang="en-US" sz="2000" dirty="0">
                <a:ea typeface="Calibri" panose="020F0502020204030204" pitchFamily="34" charset="0"/>
                <a:cs typeface="Times New Roman" panose="02020603050405020304" pitchFamily="18" charset="0"/>
              </a:rPr>
            </a:b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err="1">
                <a:ea typeface="Calibri" panose="020F0502020204030204" pitchFamily="34" charset="0"/>
                <a:cs typeface="Times New Roman" panose="02020603050405020304" pitchFamily="18" charset="0"/>
              </a:rPr>
              <a:t>Vill</a:t>
            </a:r>
            <a:r>
              <a:rPr lang="en-US" sz="2000" dirty="0">
                <a:ea typeface="Calibri" panose="020F0502020204030204" pitchFamily="34" charset="0"/>
                <a:cs typeface="Times New Roman" panose="02020603050405020304" pitchFamily="18" charset="0"/>
              </a:rPr>
              <a:t> vi visa </a:t>
            </a:r>
            <a:r>
              <a:rPr lang="en-US" sz="2000" dirty="0" err="1">
                <a:ea typeface="Calibri" panose="020F0502020204030204" pitchFamily="34" charset="0"/>
                <a:cs typeface="Times New Roman" panose="02020603050405020304" pitchFamily="18" charset="0"/>
              </a:rPr>
              <a:t>våra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kandidater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och</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anställda</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att</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deras</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personliga</a:t>
            </a:r>
            <a:r>
              <a:rPr lang="en-US" sz="2000" dirty="0">
                <a:ea typeface="Calibri" panose="020F0502020204030204" pitchFamily="34" charset="0"/>
                <a:cs typeface="Times New Roman" panose="02020603050405020304" pitchFamily="18" charset="0"/>
              </a:rPr>
              <a:t> data </a:t>
            </a:r>
            <a:r>
              <a:rPr lang="en-US" sz="2000" dirty="0" err="1">
                <a:ea typeface="Calibri" panose="020F0502020204030204" pitchFamily="34" charset="0"/>
                <a:cs typeface="Times New Roman" panose="02020603050405020304" pitchFamily="18" charset="0"/>
              </a:rPr>
              <a:t>är</a:t>
            </a:r>
            <a:r>
              <a:rPr lang="en-US" sz="2000" dirty="0">
                <a:ea typeface="Calibri" panose="020F0502020204030204" pitchFamily="34" charset="0"/>
                <a:cs typeface="Times New Roman" panose="02020603050405020304" pitchFamily="18" charset="0"/>
              </a:rPr>
              <a:t> </a:t>
            </a:r>
            <a:r>
              <a:rPr lang="en-US" sz="2000" dirty="0" err="1">
                <a:ea typeface="Calibri" panose="020F0502020204030204" pitchFamily="34" charset="0"/>
                <a:cs typeface="Times New Roman" panose="02020603050405020304" pitchFamily="18" charset="0"/>
              </a:rPr>
              <a:t>säker</a:t>
            </a:r>
            <a:r>
              <a:rPr lang="en-US" sz="2000" dirty="0">
                <a:ea typeface="Calibri" panose="020F0502020204030204" pitchFamily="34" charset="0"/>
                <a:cs typeface="Times New Roman" panose="02020603050405020304" pitchFamily="18" charset="0"/>
              </a:rPr>
              <a:t> hos </a:t>
            </a:r>
            <a:r>
              <a:rPr lang="en-US" sz="2000" dirty="0" err="1">
                <a:ea typeface="Calibri" panose="020F0502020204030204" pitchFamily="34" charset="0"/>
                <a:cs typeface="Times New Roman" panose="02020603050405020304" pitchFamily="18" charset="0"/>
              </a:rPr>
              <a:t>oss</a:t>
            </a:r>
            <a:r>
              <a:rPr lang="en-US" sz="2000" dirty="0">
                <a:ea typeface="Calibri" panose="020F0502020204030204" pitchFamily="34" charset="0"/>
                <a:cs typeface="Times New Roman" panose="02020603050405020304" pitchFamily="18" charset="0"/>
              </a:rPr>
              <a:t>?</a:t>
            </a:r>
            <a:endParaRPr lang="da-DK" sz="20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Låt</a:t>
            </a:r>
            <a:r>
              <a:rPr lang="da-DK" b="1" dirty="0"/>
              <a:t> oss </a:t>
            </a:r>
            <a:r>
              <a:rPr lang="da-DK" b="1" dirty="0" err="1"/>
              <a:t>vända</a:t>
            </a:r>
            <a:r>
              <a:rPr lang="da-DK" b="1" dirty="0"/>
              <a:t> på </a:t>
            </a:r>
            <a:r>
              <a:rPr lang="da-DK" b="1" dirty="0" err="1"/>
              <a:t>detta</a:t>
            </a:r>
            <a:endParaRPr lang="da-DK" b="1" dirty="0"/>
          </a:p>
        </p:txBody>
      </p:sp>
      <p:pic>
        <p:nvPicPr>
          <p:cNvPr id="16" name="Pladsholder til billede 13" descr="Et billede, der indeholder tekst, linjetegning&#10;&#10;Automatisk genereret beskrivelse">
            <a:extLst>
              <a:ext uri="{FF2B5EF4-FFF2-40B4-BE49-F238E27FC236}">
                <a16:creationId xmlns:a16="http://schemas.microsoft.com/office/drawing/2014/main" id="{6A26B718-0B9D-ED4B-8C74-F191BC220E03}"/>
              </a:ext>
            </a:extLst>
          </p:cNvPr>
          <p:cNvPicPr>
            <a:picLocks noGrp="1" noChangeAspect="1"/>
          </p:cNvPicPr>
          <p:nvPr>
            <p:ph type="pic" sz="quarter" idx="15"/>
          </p:nvPr>
        </p:nvPicPr>
        <p:blipFill rotWithShape="1">
          <a:blip r:embed="rId2"/>
          <a:srcRect t="150" b="150"/>
          <a:stretch>
            <a:fillRect/>
          </a:stretch>
        </p:blipFill>
        <p:spPr>
          <a:xfrm>
            <a:off x="606857" y="2124805"/>
            <a:ext cx="3968578" cy="3967076"/>
          </a:xfrm>
        </p:spPr>
      </p:pic>
    </p:spTree>
    <p:extLst>
      <p:ext uri="{BB962C8B-B14F-4D97-AF65-F5344CB8AC3E}">
        <p14:creationId xmlns:p14="http://schemas.microsoft.com/office/powerpoint/2010/main" val="600734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p:txBody>
          <a:bodyPr/>
          <a:lstStyle/>
          <a:p>
            <a:r>
              <a:rPr lang="da-DK" dirty="0" err="1"/>
              <a:t>Här</a:t>
            </a:r>
            <a:r>
              <a:rPr lang="da-DK" dirty="0"/>
              <a:t> </a:t>
            </a:r>
            <a:r>
              <a:rPr lang="da-DK" dirty="0" err="1"/>
              <a:t>finns</a:t>
            </a:r>
            <a:r>
              <a:rPr lang="da-DK" dirty="0"/>
              <a:t> det </a:t>
            </a:r>
            <a:r>
              <a:rPr lang="da-DK" dirty="0" err="1"/>
              <a:t>ett</a:t>
            </a:r>
            <a:r>
              <a:rPr lang="da-DK" dirty="0"/>
              <a:t> </a:t>
            </a:r>
            <a:r>
              <a:rPr lang="da-DK" dirty="0" err="1"/>
              <a:t>sätt</a:t>
            </a:r>
            <a:r>
              <a:rPr lang="da-DK" dirty="0"/>
              <a:t> </a:t>
            </a:r>
            <a:r>
              <a:rPr lang="da-DK" dirty="0" err="1"/>
              <a:t>för</a:t>
            </a:r>
            <a:r>
              <a:rPr lang="da-DK" dirty="0"/>
              <a:t> oss </a:t>
            </a:r>
            <a:r>
              <a:rPr lang="da-DK" dirty="0" err="1"/>
              <a:t>att</a:t>
            </a:r>
            <a:r>
              <a:rPr lang="da-DK" dirty="0"/>
              <a:t> </a:t>
            </a:r>
            <a:r>
              <a:rPr lang="da-DK" dirty="0" err="1"/>
              <a:t>möta</a:t>
            </a:r>
            <a:r>
              <a:rPr lang="da-DK" dirty="0"/>
              <a:t> </a:t>
            </a:r>
            <a:r>
              <a:rPr lang="da-DK" dirty="0" err="1"/>
              <a:t>kandidaternas</a:t>
            </a:r>
            <a:r>
              <a:rPr lang="da-DK" dirty="0"/>
              <a:t> </a:t>
            </a:r>
            <a:r>
              <a:rPr lang="da-DK" dirty="0" err="1"/>
              <a:t>förväntningar</a:t>
            </a:r>
            <a:r>
              <a:rPr lang="da-DK" dirty="0"/>
              <a:t> i </a:t>
            </a:r>
            <a:r>
              <a:rPr lang="da-DK" dirty="0" err="1"/>
              <a:t>rekryteringsprocessen</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9"/>
            <a:ext cx="4259547" cy="1440000"/>
          </a:xfrm>
        </p:spPr>
        <p:txBody>
          <a:bodyPr/>
          <a:lstStyle/>
          <a:p>
            <a:pPr marL="0" indent="0">
              <a:buNone/>
            </a:pPr>
            <a:r>
              <a:rPr lang="en-US" dirty="0" err="1"/>
              <a:t>Genom</a:t>
            </a:r>
            <a:r>
              <a:rPr lang="en-US" dirty="0"/>
              <a:t> </a:t>
            </a:r>
            <a:r>
              <a:rPr lang="en-US" dirty="0" err="1"/>
              <a:t>att</a:t>
            </a:r>
            <a:r>
              <a:rPr lang="en-US" dirty="0"/>
              <a:t> </a:t>
            </a:r>
            <a:r>
              <a:rPr lang="en-US" dirty="0" err="1"/>
              <a:t>använda</a:t>
            </a:r>
            <a:r>
              <a:rPr lang="en-US" dirty="0"/>
              <a:t> </a:t>
            </a:r>
            <a:r>
              <a:rPr lang="en-US" dirty="0" err="1"/>
              <a:t>en</a:t>
            </a:r>
            <a:r>
              <a:rPr lang="en-US" dirty="0"/>
              <a:t> modern digital </a:t>
            </a:r>
            <a:r>
              <a:rPr lang="en-US" dirty="0" err="1"/>
              <a:t>rekryteringslösning</a:t>
            </a:r>
            <a:r>
              <a:rPr lang="en-US" dirty="0"/>
              <a:t> </a:t>
            </a:r>
            <a:r>
              <a:rPr lang="en-US" dirty="0" err="1"/>
              <a:t>kommer</a:t>
            </a:r>
            <a:r>
              <a:rPr lang="en-US" dirty="0"/>
              <a:t> vi </a:t>
            </a:r>
            <a:r>
              <a:rPr lang="en-US" dirty="0" err="1"/>
              <a:t>att</a:t>
            </a:r>
            <a:r>
              <a:rPr lang="en-US" dirty="0"/>
              <a:t> </a:t>
            </a:r>
            <a:r>
              <a:rPr lang="en-US" dirty="0" err="1"/>
              <a:t>kunna</a:t>
            </a:r>
            <a:r>
              <a:rPr lang="en-US" dirty="0"/>
              <a:t> </a:t>
            </a:r>
            <a:r>
              <a:rPr lang="en-US" dirty="0" err="1"/>
              <a:t>göra</a:t>
            </a:r>
            <a:r>
              <a:rPr lang="en-US" dirty="0"/>
              <a:t> all </a:t>
            </a:r>
            <a:r>
              <a:rPr lang="en-US" dirty="0" err="1"/>
              <a:t>rekrytering</a:t>
            </a:r>
            <a:r>
              <a:rPr lang="en-US" dirty="0"/>
              <a:t> </a:t>
            </a:r>
            <a:r>
              <a:rPr lang="en-US" dirty="0" err="1"/>
              <a:t>från</a:t>
            </a:r>
            <a:r>
              <a:rPr lang="en-US" dirty="0"/>
              <a:t> </a:t>
            </a:r>
            <a:r>
              <a:rPr lang="en-US" dirty="0" err="1"/>
              <a:t>ett</a:t>
            </a:r>
            <a:r>
              <a:rPr lang="en-US" dirty="0"/>
              <a:t> </a:t>
            </a:r>
            <a:r>
              <a:rPr lang="en-US" dirty="0" err="1"/>
              <a:t>ställe</a:t>
            </a:r>
            <a:r>
              <a:rPr lang="en-US" dirty="0"/>
              <a:t>. </a:t>
            </a:r>
            <a:r>
              <a:rPr lang="en-US" dirty="0" err="1"/>
              <a:t>Allt</a:t>
            </a:r>
            <a:r>
              <a:rPr lang="en-US" dirty="0"/>
              <a:t> </a:t>
            </a:r>
            <a:r>
              <a:rPr lang="en-US" dirty="0" err="1"/>
              <a:t>är</a:t>
            </a:r>
            <a:r>
              <a:rPr lang="en-US" dirty="0"/>
              <a:t> </a:t>
            </a:r>
            <a:r>
              <a:rPr lang="en-US" dirty="0" err="1"/>
              <a:t>gjort</a:t>
            </a:r>
            <a:r>
              <a:rPr lang="en-US" dirty="0"/>
              <a:t> GDPR-</a:t>
            </a:r>
            <a:r>
              <a:rPr lang="en-US" dirty="0" err="1"/>
              <a:t>kompatibelt</a:t>
            </a:r>
            <a:r>
              <a:rPr lang="en-US" dirty="0"/>
              <a:t>, </a:t>
            </a:r>
            <a:r>
              <a:rPr lang="en-US" dirty="0" err="1"/>
              <a:t>digitalt</a:t>
            </a:r>
            <a:r>
              <a:rPr lang="en-US" dirty="0"/>
              <a:t>, </a:t>
            </a:r>
            <a:r>
              <a:rPr lang="en-US" dirty="0" err="1"/>
              <a:t>friktionsfritt</a:t>
            </a:r>
            <a:r>
              <a:rPr lang="en-US" dirty="0"/>
              <a:t> </a:t>
            </a:r>
            <a:r>
              <a:rPr lang="en-US" dirty="0" err="1"/>
              <a:t>och</a:t>
            </a:r>
            <a:r>
              <a:rPr lang="en-US" dirty="0"/>
              <a:t> </a:t>
            </a:r>
            <a:r>
              <a:rPr lang="en-US" b="1" dirty="0"/>
              <a:t>med </a:t>
            </a:r>
            <a:r>
              <a:rPr lang="en-US" b="1" dirty="0" err="1"/>
              <a:t>kandidatupplevelsen</a:t>
            </a:r>
            <a:r>
              <a:rPr lang="en-US" b="1" dirty="0"/>
              <a:t> </a:t>
            </a:r>
            <a:r>
              <a:rPr lang="en-US" b="1" dirty="0" err="1"/>
              <a:t>i</a:t>
            </a:r>
            <a:r>
              <a:rPr lang="en-US" b="1" dirty="0"/>
              <a:t> </a:t>
            </a:r>
            <a:r>
              <a:rPr lang="en-US" b="1" dirty="0" err="1"/>
              <a:t>fokus</a:t>
            </a:r>
            <a:r>
              <a:rPr lang="en-US" b="1" dirty="0"/>
              <a:t>.</a:t>
            </a:r>
            <a:endParaRPr lang="da-DK" b="1"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sv-SE" dirty="0"/>
              <a:t>Modern digital rekryteringslösning</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172177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a:t>Vad kommer </a:t>
            </a:r>
            <a:r>
              <a:rPr lang="da-DK" dirty="0" err="1"/>
              <a:t>detta</a:t>
            </a:r>
            <a:r>
              <a:rPr lang="da-DK" dirty="0"/>
              <a:t> </a:t>
            </a:r>
            <a:r>
              <a:rPr lang="da-DK" dirty="0" err="1"/>
              <a:t>att</a:t>
            </a:r>
            <a:r>
              <a:rPr lang="da-DK" dirty="0"/>
              <a:t> </a:t>
            </a:r>
            <a:r>
              <a:rPr lang="da-DK" dirty="0" err="1"/>
              <a:t>göra</a:t>
            </a:r>
            <a:r>
              <a:rPr lang="da-DK" dirty="0"/>
              <a:t> </a:t>
            </a:r>
            <a:r>
              <a:rPr lang="da-DK" dirty="0" err="1"/>
              <a:t>för</a:t>
            </a:r>
            <a:r>
              <a:rPr lang="da-DK" dirty="0"/>
              <a:t> oss?</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2162900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334128"/>
            <a:ext cx="10517711" cy="2094873"/>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Förbättra</a:t>
            </a:r>
            <a:r>
              <a:rPr lang="da-DK" sz="4000" dirty="0"/>
              <a:t> kandidatens</a:t>
            </a:r>
          </a:p>
          <a:p>
            <a:r>
              <a:rPr lang="da-DK" sz="4000" dirty="0" err="1"/>
              <a:t>upplevelse</a:t>
            </a:r>
            <a:r>
              <a:rPr lang="da-DK" sz="4000" dirty="0"/>
              <a:t> </a:t>
            </a:r>
            <a:r>
              <a:rPr lang="da-DK" sz="4000" dirty="0" err="1"/>
              <a:t>och</a:t>
            </a:r>
            <a:r>
              <a:rPr lang="da-DK" sz="4000" dirty="0"/>
              <a:t> </a:t>
            </a:r>
            <a:r>
              <a:rPr lang="da-DK" sz="4000" dirty="0" err="1"/>
              <a:t>vårt</a:t>
            </a:r>
            <a:endParaRPr lang="da-DK" sz="4000" dirty="0"/>
          </a:p>
          <a:p>
            <a:r>
              <a:rPr lang="da-DK" sz="4000" dirty="0" err="1"/>
              <a:t>arbetsgivarvarumärke</a:t>
            </a:r>
            <a:endParaRPr lang="da-DK" sz="4000" dirty="0"/>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1411339"/>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Med </a:t>
            </a:r>
            <a:r>
              <a:rPr lang="en-US" sz="2000" dirty="0" err="1"/>
              <a:t>en</a:t>
            </a:r>
            <a:r>
              <a:rPr lang="en-US" sz="2000" dirty="0"/>
              <a:t> digital </a:t>
            </a:r>
            <a:r>
              <a:rPr lang="en-US" sz="2000" dirty="0" err="1"/>
              <a:t>rekryteringslösning</a:t>
            </a:r>
            <a:r>
              <a:rPr lang="en-US" sz="2000" dirty="0"/>
              <a:t> </a:t>
            </a:r>
            <a:r>
              <a:rPr lang="en-US" sz="2000" dirty="0" err="1"/>
              <a:t>kommer</a:t>
            </a:r>
            <a:r>
              <a:rPr lang="en-US" sz="2000" dirty="0"/>
              <a:t> vi </a:t>
            </a:r>
            <a:r>
              <a:rPr lang="en-US" sz="2000" dirty="0" err="1"/>
              <a:t>att</a:t>
            </a:r>
            <a:r>
              <a:rPr lang="en-US" sz="2000" dirty="0"/>
              <a:t> </a:t>
            </a:r>
            <a:r>
              <a:rPr lang="en-US" sz="2000" dirty="0" err="1"/>
              <a:t>kunna</a:t>
            </a:r>
            <a:r>
              <a:rPr lang="en-US" sz="2000" dirty="0"/>
              <a:t> </a:t>
            </a:r>
            <a:r>
              <a:rPr lang="en-US" sz="2000" dirty="0" err="1"/>
              <a:t>göra</a:t>
            </a:r>
            <a:r>
              <a:rPr lang="en-US" sz="2000" dirty="0"/>
              <a:t> det </a:t>
            </a:r>
            <a:r>
              <a:rPr lang="en-US" sz="2000" b="1" dirty="0" err="1"/>
              <a:t>enkelt</a:t>
            </a:r>
            <a:r>
              <a:rPr lang="en-US" sz="2000" b="1" dirty="0"/>
              <a:t> </a:t>
            </a:r>
            <a:r>
              <a:rPr lang="en-US" sz="2000" b="1" dirty="0" err="1"/>
              <a:t>att</a:t>
            </a:r>
            <a:r>
              <a:rPr lang="en-US" sz="2000" b="1" dirty="0"/>
              <a:t> </a:t>
            </a:r>
            <a:r>
              <a:rPr lang="en-US" sz="2000" b="1" dirty="0" err="1"/>
              <a:t>söka</a:t>
            </a:r>
            <a:r>
              <a:rPr lang="en-US" sz="2000" b="1" dirty="0"/>
              <a:t> </a:t>
            </a:r>
            <a:r>
              <a:rPr lang="en-US" sz="2000" b="1" dirty="0" err="1"/>
              <a:t>jobb</a:t>
            </a:r>
            <a:r>
              <a:rPr lang="en-US" sz="2000" b="1" dirty="0"/>
              <a:t>, vi </a:t>
            </a:r>
            <a:r>
              <a:rPr lang="en-US" sz="2000" b="1" dirty="0" err="1"/>
              <a:t>kommer</a:t>
            </a:r>
            <a:r>
              <a:rPr lang="en-US" sz="2000" b="1" dirty="0"/>
              <a:t> </a:t>
            </a:r>
            <a:r>
              <a:rPr lang="en-US" sz="2000" b="1" dirty="0" err="1"/>
              <a:t>att</a:t>
            </a:r>
            <a:r>
              <a:rPr lang="en-US" sz="2000" b="1" dirty="0"/>
              <a:t> </a:t>
            </a:r>
            <a:r>
              <a:rPr lang="en-US" sz="2000" b="1" dirty="0" err="1"/>
              <a:t>kunna</a:t>
            </a:r>
            <a:r>
              <a:rPr lang="en-US" sz="2000" b="1" dirty="0"/>
              <a:t> </a:t>
            </a:r>
            <a:r>
              <a:rPr lang="en-US" sz="2000" b="1" dirty="0" err="1"/>
              <a:t>säkerställa</a:t>
            </a:r>
            <a:r>
              <a:rPr lang="en-US" sz="2000" b="1" dirty="0"/>
              <a:t> </a:t>
            </a:r>
            <a:r>
              <a:rPr lang="en-US" sz="2000" b="1" dirty="0" err="1"/>
              <a:t>transparens</a:t>
            </a:r>
            <a:r>
              <a:rPr lang="en-US" sz="2000" b="1" dirty="0"/>
              <a:t> </a:t>
            </a:r>
            <a:r>
              <a:rPr lang="en-US" sz="2000" b="1" dirty="0" err="1"/>
              <a:t>och</a:t>
            </a:r>
            <a:r>
              <a:rPr lang="en-US" sz="2000" b="1" dirty="0"/>
              <a:t> </a:t>
            </a:r>
            <a:r>
              <a:rPr lang="en-US" sz="2000" b="1" dirty="0" err="1"/>
              <a:t>kommunicera</a:t>
            </a:r>
            <a:r>
              <a:rPr lang="en-US" sz="2000" b="1" dirty="0"/>
              <a:t> </a:t>
            </a:r>
            <a:r>
              <a:rPr lang="en-US" sz="2000" b="1" dirty="0" err="1"/>
              <a:t>kontinuerligt</a:t>
            </a:r>
            <a:r>
              <a:rPr lang="en-US" sz="2000" b="1" dirty="0"/>
              <a:t>. </a:t>
            </a:r>
            <a:r>
              <a:rPr lang="en-US" sz="2000" dirty="0" err="1"/>
              <a:t>Allt</a:t>
            </a:r>
            <a:r>
              <a:rPr lang="en-US" sz="2000" dirty="0"/>
              <a:t> med </a:t>
            </a:r>
            <a:r>
              <a:rPr lang="en-US" sz="2000" dirty="0" err="1"/>
              <a:t>användarupplevelsen</a:t>
            </a:r>
            <a:r>
              <a:rPr lang="en-US" sz="2000" dirty="0"/>
              <a:t> </a:t>
            </a:r>
            <a:r>
              <a:rPr lang="en-US" sz="2000" dirty="0" err="1"/>
              <a:t>och</a:t>
            </a:r>
            <a:r>
              <a:rPr lang="en-US" sz="2000" dirty="0"/>
              <a:t> </a:t>
            </a:r>
            <a:r>
              <a:rPr lang="en-US" sz="2000" dirty="0" err="1"/>
              <a:t>vårt</a:t>
            </a:r>
            <a:r>
              <a:rPr lang="en-US" sz="2000" dirty="0"/>
              <a:t> </a:t>
            </a:r>
            <a:r>
              <a:rPr lang="en-US" sz="2000" dirty="0" err="1"/>
              <a:t>arbetsgivarvarumärke</a:t>
            </a:r>
            <a:r>
              <a:rPr lang="en-US" sz="2000" dirty="0"/>
              <a:t> </a:t>
            </a:r>
            <a:r>
              <a:rPr lang="en-US" sz="2000" dirty="0" err="1"/>
              <a:t>i</a:t>
            </a:r>
            <a:r>
              <a:rPr lang="en-US" sz="2000" dirty="0"/>
              <a:t> centrum.</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2373181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3311059"/>
            <a:ext cx="8894729" cy="1600200"/>
          </a:xfrm>
        </p:spPr>
        <p:txBody>
          <a:bodyPr/>
          <a:lstStyle/>
          <a:p>
            <a:pPr lvl="0"/>
            <a:r>
              <a:rPr lang="en-US" u="sng" dirty="0">
                <a:hlinkClick r:id="rId2"/>
              </a:rPr>
              <a:t>56%</a:t>
            </a:r>
            <a:r>
              <a:rPr lang="en-US" dirty="0"/>
              <a:t> av de </a:t>
            </a:r>
            <a:r>
              <a:rPr lang="en-US" dirty="0" err="1"/>
              <a:t>kandidater</a:t>
            </a:r>
            <a:r>
              <a:rPr lang="en-US" dirty="0"/>
              <a:t> </a:t>
            </a:r>
            <a:r>
              <a:rPr lang="en-US" dirty="0" err="1"/>
              <a:t>som</a:t>
            </a:r>
            <a:r>
              <a:rPr lang="en-US" dirty="0"/>
              <a:t> </a:t>
            </a:r>
            <a:r>
              <a:rPr lang="en-US" dirty="0" err="1"/>
              <a:t>har</a:t>
            </a:r>
            <a:r>
              <a:rPr lang="en-US" dirty="0"/>
              <a:t> haft </a:t>
            </a:r>
            <a:r>
              <a:rPr lang="en-US" dirty="0" err="1"/>
              <a:t>en</a:t>
            </a:r>
            <a:r>
              <a:rPr lang="en-US" dirty="0"/>
              <a:t> </a:t>
            </a:r>
            <a:r>
              <a:rPr lang="en-US" dirty="0" err="1"/>
              <a:t>dålig</a:t>
            </a:r>
            <a:r>
              <a:rPr lang="en-US" dirty="0"/>
              <a:t> </a:t>
            </a:r>
            <a:r>
              <a:rPr lang="en-US" dirty="0" err="1"/>
              <a:t>rekryteringserfarenhet</a:t>
            </a:r>
            <a:r>
              <a:rPr lang="en-US" dirty="0"/>
              <a:t> </a:t>
            </a:r>
            <a:r>
              <a:rPr lang="en-US" dirty="0" err="1"/>
              <a:t>kommer</a:t>
            </a:r>
            <a:r>
              <a:rPr lang="en-US" dirty="0"/>
              <a:t> </a:t>
            </a:r>
            <a:r>
              <a:rPr lang="en-US" dirty="0" err="1"/>
              <a:t>inte</a:t>
            </a:r>
            <a:r>
              <a:rPr lang="en-US" dirty="0"/>
              <a:t> </a:t>
            </a:r>
            <a:r>
              <a:rPr lang="en-US" dirty="0" err="1"/>
              <a:t>att</a:t>
            </a:r>
            <a:r>
              <a:rPr lang="en-US" dirty="0"/>
              <a:t> </a:t>
            </a:r>
            <a:r>
              <a:rPr lang="en-US" dirty="0" err="1"/>
              <a:t>rekommendera</a:t>
            </a:r>
            <a:r>
              <a:rPr lang="en-US" dirty="0"/>
              <a:t> </a:t>
            </a:r>
            <a:r>
              <a:rPr lang="en-US" dirty="0" err="1"/>
              <a:t>andra</a:t>
            </a:r>
            <a:r>
              <a:rPr lang="en-US" dirty="0"/>
              <a:t> </a:t>
            </a:r>
            <a:r>
              <a:rPr lang="en-US" dirty="0" err="1"/>
              <a:t>att</a:t>
            </a:r>
            <a:r>
              <a:rPr lang="en-US" dirty="0"/>
              <a:t> </a:t>
            </a:r>
            <a:r>
              <a:rPr lang="en-US" dirty="0" err="1"/>
              <a:t>söka</a:t>
            </a:r>
            <a:r>
              <a:rPr lang="en-US" dirty="0"/>
              <a:t> </a:t>
            </a:r>
            <a:r>
              <a:rPr lang="en-US" dirty="0" err="1"/>
              <a:t>jobb</a:t>
            </a:r>
            <a:r>
              <a:rPr lang="en-US" dirty="0"/>
              <a:t> </a:t>
            </a:r>
            <a:r>
              <a:rPr lang="en-US" dirty="0" err="1"/>
              <a:t>i</a:t>
            </a:r>
            <a:r>
              <a:rPr lang="en-US" dirty="0"/>
              <a:t> den </a:t>
            </a:r>
            <a:r>
              <a:rPr lang="en-US" dirty="0" err="1"/>
              <a:t>organisationen</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336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56%</a:t>
            </a:r>
          </a:p>
        </p:txBody>
      </p:sp>
    </p:spTree>
    <p:extLst>
      <p:ext uri="{BB962C8B-B14F-4D97-AF65-F5344CB8AC3E}">
        <p14:creationId xmlns:p14="http://schemas.microsoft.com/office/powerpoint/2010/main" val="3032851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9"/>
            <a:ext cx="8711263" cy="1600200"/>
          </a:xfrm>
        </p:spPr>
        <p:txBody>
          <a:bodyPr/>
          <a:lstStyle/>
          <a:p>
            <a:pPr lvl="0"/>
            <a:r>
              <a:rPr lang="en-US" u="sng" dirty="0">
                <a:hlinkClick r:id="rId2"/>
              </a:rPr>
              <a:t>49%</a:t>
            </a:r>
            <a:r>
              <a:rPr lang="en-US" dirty="0"/>
              <a:t> av de </a:t>
            </a:r>
            <a:r>
              <a:rPr lang="en-US" dirty="0" err="1"/>
              <a:t>kandidater</a:t>
            </a:r>
            <a:r>
              <a:rPr lang="en-US" dirty="0"/>
              <a:t> </a:t>
            </a:r>
            <a:r>
              <a:rPr lang="en-US" dirty="0" err="1"/>
              <a:t>som</a:t>
            </a:r>
            <a:r>
              <a:rPr lang="en-US" dirty="0"/>
              <a:t> </a:t>
            </a:r>
            <a:r>
              <a:rPr lang="en-US" dirty="0" err="1"/>
              <a:t>har</a:t>
            </a:r>
            <a:r>
              <a:rPr lang="en-US" dirty="0"/>
              <a:t> haft </a:t>
            </a:r>
            <a:r>
              <a:rPr lang="en-US" dirty="0" err="1"/>
              <a:t>en</a:t>
            </a:r>
            <a:r>
              <a:rPr lang="en-US" dirty="0"/>
              <a:t> </a:t>
            </a:r>
            <a:r>
              <a:rPr lang="en-US" dirty="0" err="1"/>
              <a:t>dålig</a:t>
            </a:r>
            <a:r>
              <a:rPr lang="en-US" dirty="0"/>
              <a:t> </a:t>
            </a:r>
            <a:r>
              <a:rPr lang="en-US" dirty="0" err="1"/>
              <a:t>erfarenhet</a:t>
            </a:r>
            <a:r>
              <a:rPr lang="en-US" dirty="0"/>
              <a:t> av </a:t>
            </a:r>
            <a:r>
              <a:rPr lang="en-US" dirty="0" err="1"/>
              <a:t>en</a:t>
            </a:r>
            <a:r>
              <a:rPr lang="en-US" dirty="0"/>
              <a:t> </a:t>
            </a:r>
            <a:r>
              <a:rPr lang="en-US" dirty="0" err="1"/>
              <a:t>rekryteringsprocess</a:t>
            </a:r>
            <a:r>
              <a:rPr lang="en-US" dirty="0"/>
              <a:t> </a:t>
            </a:r>
            <a:r>
              <a:rPr lang="en-US" dirty="0" err="1"/>
              <a:t>kommer</a:t>
            </a:r>
            <a:r>
              <a:rPr lang="en-US" dirty="0"/>
              <a:t> </a:t>
            </a:r>
            <a:r>
              <a:rPr lang="en-US" dirty="0" err="1"/>
              <a:t>inte</a:t>
            </a:r>
            <a:r>
              <a:rPr lang="en-US" dirty="0"/>
              <a:t> </a:t>
            </a:r>
            <a:r>
              <a:rPr lang="en-US" dirty="0" err="1"/>
              <a:t>att</a:t>
            </a:r>
            <a:r>
              <a:rPr lang="en-US" dirty="0"/>
              <a:t> </a:t>
            </a:r>
            <a:r>
              <a:rPr lang="en-US" dirty="0" err="1"/>
              <a:t>söka</a:t>
            </a:r>
            <a:r>
              <a:rPr lang="en-US" dirty="0"/>
              <a:t> </a:t>
            </a:r>
            <a:r>
              <a:rPr lang="en-US" dirty="0" err="1"/>
              <a:t>jobb</a:t>
            </a:r>
            <a:r>
              <a:rPr lang="en-US" dirty="0"/>
              <a:t> </a:t>
            </a:r>
            <a:r>
              <a:rPr lang="en-US" dirty="0" err="1"/>
              <a:t>i</a:t>
            </a:r>
            <a:r>
              <a:rPr lang="en-US" dirty="0"/>
              <a:t> </a:t>
            </a:r>
            <a:r>
              <a:rPr lang="en-US" dirty="0" err="1"/>
              <a:t>samma</a:t>
            </a:r>
            <a:r>
              <a:rPr lang="en-US" dirty="0"/>
              <a:t> </a:t>
            </a:r>
            <a:r>
              <a:rPr lang="en-US" dirty="0" err="1"/>
              <a:t>organisation</a:t>
            </a:r>
            <a:r>
              <a:rPr lang="en-US" dirty="0"/>
              <a:t> </a:t>
            </a:r>
            <a:r>
              <a:rPr lang="en-US" dirty="0" err="1"/>
              <a:t>igen</a:t>
            </a:r>
            <a:r>
              <a:rPr lang="en-US"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49%</a:t>
            </a:r>
          </a:p>
        </p:txBody>
      </p:sp>
    </p:spTree>
    <p:extLst>
      <p:ext uri="{BB962C8B-B14F-4D97-AF65-F5344CB8AC3E}">
        <p14:creationId xmlns:p14="http://schemas.microsoft.com/office/powerpoint/2010/main" val="916646667"/>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90ff15b-f25f-4384-a8c6-09e8c290628c" xsi:nil="true"/>
    <lcf76f155ced4ddcb4097134ff3c332f xmlns="9e03a0cf-c92b-42a0-b454-136942871d1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6A19B76E0F15F43846831D2439FA509" ma:contentTypeVersion="18" ma:contentTypeDescription="Opret et nyt dokument." ma:contentTypeScope="" ma:versionID="26c979aad71c7fb8a0103343b81708de">
  <xsd:schema xmlns:xsd="http://www.w3.org/2001/XMLSchema" xmlns:xs="http://www.w3.org/2001/XMLSchema" xmlns:p="http://schemas.microsoft.com/office/2006/metadata/properties" xmlns:ns2="9e03a0cf-c92b-42a0-b454-136942871d12" xmlns:ns3="990ff15b-f25f-4384-a8c6-09e8c290628c" targetNamespace="http://schemas.microsoft.com/office/2006/metadata/properties" ma:root="true" ma:fieldsID="02c03ac0ee36cf5d91d371afbcc19750" ns2:_="" ns3:_="">
    <xsd:import namespace="9e03a0cf-c92b-42a0-b454-136942871d12"/>
    <xsd:import namespace="990ff15b-f25f-4384-a8c6-09e8c290628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03a0cf-c92b-42a0-b454-136942871d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illedmærker" ma:readOnly="false" ma:fieldId="{5cf76f15-5ced-4ddc-b409-7134ff3c332f}" ma:taxonomyMulti="true" ma:sspId="ef820d20-ebe3-4c81-b7ca-bbdc8cab6b4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90ff15b-f25f-4384-a8c6-09e8c290628c"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TaxCatchAll" ma:index="21" nillable="true" ma:displayName="Taxonomy Catch All Column" ma:hidden="true" ma:list="{bd55211a-c5ea-4cf8-aa8c-bfbebb43da2f}" ma:internalName="TaxCatchAll" ma:showField="CatchAllData" ma:web="990ff15b-f25f-4384-a8c6-09e8c29062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A71C9A-5990-48CE-964C-A9671579A0E8}">
  <ds:schemaRefs>
    <ds:schemaRef ds:uri="http://schemas.microsoft.com/sharepoint/v3/contenttype/forms"/>
  </ds:schemaRefs>
</ds:datastoreItem>
</file>

<file path=customXml/itemProps2.xml><?xml version="1.0" encoding="utf-8"?>
<ds:datastoreItem xmlns:ds="http://schemas.openxmlformats.org/officeDocument/2006/customXml" ds:itemID="{F3B72806-B4F5-4228-BEED-48B1E2EC469C}">
  <ds:schemaRefs>
    <ds:schemaRef ds:uri="http://schemas.microsoft.com/office/2006/metadata/properties"/>
    <ds:schemaRef ds:uri="http://schemas.microsoft.com/office/infopath/2007/PartnerControls"/>
    <ds:schemaRef ds:uri="990ff15b-f25f-4384-a8c6-09e8c290628c"/>
    <ds:schemaRef ds:uri="9e03a0cf-c92b-42a0-b454-136942871d12"/>
  </ds:schemaRefs>
</ds:datastoreItem>
</file>

<file path=customXml/itemProps3.xml><?xml version="1.0" encoding="utf-8"?>
<ds:datastoreItem xmlns:ds="http://schemas.openxmlformats.org/officeDocument/2006/customXml" ds:itemID="{17E63E6B-A5A7-48AE-A1B0-4E793363C8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03a0cf-c92b-42a0-b454-136942871d12"/>
    <ds:schemaRef ds:uri="990ff15b-f25f-4384-a8c6-09e8c29062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68375</TotalTime>
  <Words>905</Words>
  <Application>Microsoft Office PowerPoint</Application>
  <PresentationFormat>Bredbild</PresentationFormat>
  <Paragraphs>119</Paragraphs>
  <Slides>28</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28</vt:i4>
      </vt:variant>
    </vt:vector>
  </HeadingPairs>
  <TitlesOfParts>
    <vt:vector size="33" baseType="lpstr">
      <vt:lpstr>Arial</vt:lpstr>
      <vt:lpstr>Telegraf</vt:lpstr>
      <vt:lpstr>Times New Roman</vt:lpstr>
      <vt:lpstr>Wingdings</vt:lpstr>
      <vt:lpstr>Office Theme</vt:lpstr>
      <vt:lpstr>PowerPoint-presentation</vt:lpstr>
      <vt:lpstr>Kandidater kräver mer!  .. de förväntar sig sömlösa digitala upplevelser när de letar och söker jobb! </vt:lpstr>
      <vt:lpstr>PowerPoint-presentation</vt:lpstr>
      <vt:lpstr>PowerPoint-presentation</vt:lpstr>
      <vt:lpstr>Här finns det ett sätt för oss att möta kandidaternas förväntningar i rekryteringsprocessen</vt:lpstr>
      <vt:lpstr>Vad kommer detta att göra för oss?</vt:lpstr>
      <vt:lpstr>PowerPoint-presentation</vt:lpstr>
      <vt:lpstr>56% av de kandidater som har haft en dålig rekryteringserfarenhet kommer inte att rekommendera andra att söka jobb i den organisationen.</vt:lpstr>
      <vt:lpstr>49% av de kandidater som har haft en dålig erfarenhet av en rekryteringsprocess kommer inte att söka jobb i samma organisation igen.</vt:lpstr>
      <vt:lpstr>Forskning visar att en investering i en bra kandidatupplevelse kan optimera kvaliteten på nyanställningar med upp till 70%</vt:lpstr>
      <vt:lpstr>PowerPoint-presentation</vt:lpstr>
      <vt:lpstr>Det tar i genomsnitt 2 månader att fylla en ledig tjänst. Ändå anser 60% av alla kandidater att det bör ta högst 1 månad från ansökningen.</vt:lpstr>
      <vt:lpstr>86% säger att användningen av ett ATS har ökat deras anställningstid och 78% säger att det också har förbättrat deras anställningskvalitet.</vt:lpstr>
      <vt:lpstr>94% av HR-verksamma säger att användningen av ett ATS har förbättrat deras rekryteringsprocesser.</vt:lpstr>
      <vt:lpstr>PowerPoint-presentation</vt:lpstr>
      <vt:lpstr>Att bryta mot GDPR kan kosta så mycket som 4% av våra globala intäkter.</vt:lpstr>
      <vt:lpstr>77% av kandidaterna sa att de inte skulle söka jobb om de kände att deras integritet och information inte var skyddade.</vt:lpstr>
      <vt:lpstr>PowerPoint-presentation</vt:lpstr>
      <vt:lpstr>En dålig rekrytering kan kosta oss upp till 1 000 000 kr.</vt:lpstr>
      <vt:lpstr>86% sa att användningen av ett ATS har ökat deras anställningskvalitet.</vt:lpstr>
      <vt:lpstr>Med en tydlig rekryteringsanalys kan vi spara så mycket som 30-40% av våra platsannonskostnader.</vt:lpstr>
      <vt:lpstr>Sammanfattning Ett digitalt rekryteringssystem kommer att förbättra kandidatupplevelsen och vårt arbetsgivarvarumärke. Det kommer att säkerställa efterlevnad av GDPR, professionalisera och påskynda rekryteringsprocesserna. Slutligen kommer det att öka kvaliteten på anställningar och leda till bättre prestationer och en förbättrad resultaträkning.</vt:lpstr>
      <vt:lpstr>…Och det finns mer!</vt:lpstr>
      <vt:lpstr>PowerPoint-presentation</vt:lpstr>
      <vt:lpstr>PowerPoint-presentation</vt:lpstr>
      <vt:lpstr>För att göra det ännu enklare har jag listat systemkraven vi behöver för att lyckas  Se översikt </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Camilla Hallmans</cp:lastModifiedBy>
  <cp:revision>362</cp:revision>
  <dcterms:created xsi:type="dcterms:W3CDTF">2022-07-05T19:57:09Z</dcterms:created>
  <dcterms:modified xsi:type="dcterms:W3CDTF">2023-01-18T13:56:24Z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0x010100F6A19B76E0F15F43846831D2439FA509</vt:lpwstr>
  </property>
  <property fmtid="{D5CDD505-2E9C-101B-9397-08002B2CF9AE}" pid="3" name="MediaServiceImageTags">
    <vt:lpwstr/>
  </property>
</Properties>
</file>