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1"/>
  </p:notesMasterIdLst>
  <p:sldIdLst>
    <p:sldId id="357" r:id="rId5"/>
    <p:sldId id="358" r:id="rId6"/>
    <p:sldId id="359" r:id="rId7"/>
    <p:sldId id="360" r:id="rId8"/>
    <p:sldId id="485" r:id="rId9"/>
    <p:sldId id="486" r:id="rId10"/>
    <p:sldId id="487" r:id="rId11"/>
    <p:sldId id="492" r:id="rId12"/>
    <p:sldId id="375" r:id="rId13"/>
    <p:sldId id="488" r:id="rId14"/>
    <p:sldId id="364" r:id="rId15"/>
    <p:sldId id="363" r:id="rId16"/>
    <p:sldId id="367" r:id="rId17"/>
    <p:sldId id="489" r:id="rId18"/>
    <p:sldId id="491" r:id="rId19"/>
    <p:sldId id="365" r:id="rId20"/>
    <p:sldId id="490" r:id="rId21"/>
    <p:sldId id="366" r:id="rId22"/>
    <p:sldId id="376" r:id="rId23"/>
    <p:sldId id="493" r:id="rId24"/>
    <p:sldId id="435" r:id="rId25"/>
    <p:sldId id="463" r:id="rId26"/>
    <p:sldId id="464" r:id="rId27"/>
    <p:sldId id="348" r:id="rId28"/>
    <p:sldId id="378" r:id="rId29"/>
    <p:sldId id="399" r:id="rId30"/>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F9BE88-6202-4CA3-B82A-18E46FF38B5A}" v="1" dt="2023-01-18T14:34:15.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6"/>
    <p:restoredTop sz="95909"/>
  </p:normalViewPr>
  <p:slideViewPr>
    <p:cSldViewPr snapToGrid="0" snapToObjects="1">
      <p:cViewPr varScale="1">
        <p:scale>
          <a:sx n="62" d="100"/>
          <a:sy n="62" d="100"/>
        </p:scale>
        <p:origin x="764" y="5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Hallmans" userId="0c8eea6a-f55a-4755-bc81-dab10c9de3e3" providerId="ADAL" clId="{91F9BE88-6202-4CA3-B82A-18E46FF38B5A}"/>
    <pc:docChg chg="undo custSel delSld modSld">
      <pc:chgData name="Camilla Hallmans" userId="0c8eea6a-f55a-4755-bc81-dab10c9de3e3" providerId="ADAL" clId="{91F9BE88-6202-4CA3-B82A-18E46FF38B5A}" dt="2023-01-18T14:33:42.945" v="360" actId="20577"/>
      <pc:docMkLst>
        <pc:docMk/>
      </pc:docMkLst>
      <pc:sldChg chg="modSp mod">
        <pc:chgData name="Camilla Hallmans" userId="0c8eea6a-f55a-4755-bc81-dab10c9de3e3" providerId="ADAL" clId="{91F9BE88-6202-4CA3-B82A-18E46FF38B5A}" dt="2023-01-18T14:33:42.945" v="360" actId="20577"/>
        <pc:sldMkLst>
          <pc:docMk/>
          <pc:sldMk cId="1759076957" sldId="357"/>
        </pc:sldMkLst>
        <pc:spChg chg="mod">
          <ac:chgData name="Camilla Hallmans" userId="0c8eea6a-f55a-4755-bc81-dab10c9de3e3" providerId="ADAL" clId="{91F9BE88-6202-4CA3-B82A-18E46FF38B5A}" dt="2023-01-18T14:33:42.945" v="360" actId="20577"/>
          <ac:spMkLst>
            <pc:docMk/>
            <pc:sldMk cId="1759076957" sldId="357"/>
            <ac:spMk id="4" creationId="{5FB07686-B415-1B4C-B4A7-8B8D59744FFB}"/>
          </ac:spMkLst>
        </pc:spChg>
        <pc:spChg chg="mod">
          <ac:chgData name="Camilla Hallmans" userId="0c8eea6a-f55a-4755-bc81-dab10c9de3e3" providerId="ADAL" clId="{91F9BE88-6202-4CA3-B82A-18E46FF38B5A}" dt="2023-01-13T12:06:22.609" v="285" actId="20577"/>
          <ac:spMkLst>
            <pc:docMk/>
            <pc:sldMk cId="1759076957" sldId="357"/>
            <ac:spMk id="6" creationId="{2994E3BC-0699-5A4D-86E1-BA4B0539C944}"/>
          </ac:spMkLst>
        </pc:spChg>
      </pc:sldChg>
      <pc:sldChg chg="modSp mod">
        <pc:chgData name="Camilla Hallmans" userId="0c8eea6a-f55a-4755-bc81-dab10c9de3e3" providerId="ADAL" clId="{91F9BE88-6202-4CA3-B82A-18E46FF38B5A}" dt="2023-01-13T10:15:16.907" v="25" actId="20577"/>
        <pc:sldMkLst>
          <pc:docMk/>
          <pc:sldMk cId="3714011657" sldId="359"/>
        </pc:sldMkLst>
        <pc:spChg chg="mod">
          <ac:chgData name="Camilla Hallmans" userId="0c8eea6a-f55a-4755-bc81-dab10c9de3e3" providerId="ADAL" clId="{91F9BE88-6202-4CA3-B82A-18E46FF38B5A}" dt="2023-01-13T10:15:16.907" v="25" actId="20577"/>
          <ac:spMkLst>
            <pc:docMk/>
            <pc:sldMk cId="3714011657" sldId="359"/>
            <ac:spMk id="4" creationId="{75F219A4-3D92-C24B-850C-556356D4EF64}"/>
          </ac:spMkLst>
        </pc:spChg>
      </pc:sldChg>
      <pc:sldChg chg="modSp mod">
        <pc:chgData name="Camilla Hallmans" userId="0c8eea6a-f55a-4755-bc81-dab10c9de3e3" providerId="ADAL" clId="{91F9BE88-6202-4CA3-B82A-18E46FF38B5A}" dt="2023-01-13T10:18:02.220" v="29" actId="20577"/>
        <pc:sldMkLst>
          <pc:docMk/>
          <pc:sldMk cId="3118370661" sldId="360"/>
        </pc:sldMkLst>
        <pc:spChg chg="mod">
          <ac:chgData name="Camilla Hallmans" userId="0c8eea6a-f55a-4755-bc81-dab10c9de3e3" providerId="ADAL" clId="{91F9BE88-6202-4CA3-B82A-18E46FF38B5A}" dt="2023-01-13T10:18:02.220" v="29" actId="20577"/>
          <ac:spMkLst>
            <pc:docMk/>
            <pc:sldMk cId="3118370661" sldId="360"/>
            <ac:spMk id="3" creationId="{921C3081-395B-3F4B-ABD7-C4B132EA1560}"/>
          </ac:spMkLst>
        </pc:spChg>
      </pc:sldChg>
      <pc:sldChg chg="modSp mod">
        <pc:chgData name="Camilla Hallmans" userId="0c8eea6a-f55a-4755-bc81-dab10c9de3e3" providerId="ADAL" clId="{91F9BE88-6202-4CA3-B82A-18E46FF38B5A}" dt="2023-01-13T10:28:02.222" v="169" actId="20577"/>
        <pc:sldMkLst>
          <pc:docMk/>
          <pc:sldMk cId="1245836425" sldId="365"/>
        </pc:sldMkLst>
        <pc:spChg chg="mod">
          <ac:chgData name="Camilla Hallmans" userId="0c8eea6a-f55a-4755-bc81-dab10c9de3e3" providerId="ADAL" clId="{91F9BE88-6202-4CA3-B82A-18E46FF38B5A}" dt="2023-01-13T10:28:02.222" v="169" actId="20577"/>
          <ac:spMkLst>
            <pc:docMk/>
            <pc:sldMk cId="1245836425" sldId="365"/>
            <ac:spMk id="2" creationId="{9BB369E3-347A-B642-A993-66E3112B6AFA}"/>
          </ac:spMkLst>
        </pc:spChg>
      </pc:sldChg>
      <pc:sldChg chg="modSp mod">
        <pc:chgData name="Camilla Hallmans" userId="0c8eea6a-f55a-4755-bc81-dab10c9de3e3" providerId="ADAL" clId="{91F9BE88-6202-4CA3-B82A-18E46FF38B5A}" dt="2023-01-18T08:52:26.993" v="356" actId="20577"/>
        <pc:sldMkLst>
          <pc:docMk/>
          <pc:sldMk cId="438451865" sldId="376"/>
        </pc:sldMkLst>
        <pc:spChg chg="mod">
          <ac:chgData name="Camilla Hallmans" userId="0c8eea6a-f55a-4755-bc81-dab10c9de3e3" providerId="ADAL" clId="{91F9BE88-6202-4CA3-B82A-18E46FF38B5A}" dt="2023-01-18T08:52:26.993" v="356" actId="20577"/>
          <ac:spMkLst>
            <pc:docMk/>
            <pc:sldMk cId="438451865" sldId="376"/>
            <ac:spMk id="2" creationId="{9BB369E3-347A-B642-A993-66E3112B6AFA}"/>
          </ac:spMkLst>
        </pc:spChg>
        <pc:spChg chg="mod">
          <ac:chgData name="Camilla Hallmans" userId="0c8eea6a-f55a-4755-bc81-dab10c9de3e3" providerId="ADAL" clId="{91F9BE88-6202-4CA3-B82A-18E46FF38B5A}" dt="2023-01-13T10:32:45.263" v="250" actId="20577"/>
          <ac:spMkLst>
            <pc:docMk/>
            <pc:sldMk cId="438451865" sldId="376"/>
            <ac:spMk id="11" creationId="{1054FE1B-5AD8-BF47-B3F7-F0097A167993}"/>
          </ac:spMkLst>
        </pc:spChg>
      </pc:sldChg>
      <pc:sldChg chg="del mod modShow">
        <pc:chgData name="Camilla Hallmans" userId="0c8eea6a-f55a-4755-bc81-dab10c9de3e3" providerId="ADAL" clId="{91F9BE88-6202-4CA3-B82A-18E46FF38B5A}" dt="2023-01-18T08:52:35.904" v="357" actId="2696"/>
        <pc:sldMkLst>
          <pc:docMk/>
          <pc:sldMk cId="2162624127" sldId="377"/>
        </pc:sldMkLst>
      </pc:sldChg>
      <pc:sldChg chg="modSp mod">
        <pc:chgData name="Camilla Hallmans" userId="0c8eea6a-f55a-4755-bc81-dab10c9de3e3" providerId="ADAL" clId="{91F9BE88-6202-4CA3-B82A-18E46FF38B5A}" dt="2023-01-13T12:11:54.229" v="315" actId="1036"/>
        <pc:sldMkLst>
          <pc:docMk/>
          <pc:sldMk cId="4073008792" sldId="378"/>
        </pc:sldMkLst>
        <pc:spChg chg="mod">
          <ac:chgData name="Camilla Hallmans" userId="0c8eea6a-f55a-4755-bc81-dab10c9de3e3" providerId="ADAL" clId="{91F9BE88-6202-4CA3-B82A-18E46FF38B5A}" dt="2023-01-13T12:11:54.229" v="315" actId="1036"/>
          <ac:spMkLst>
            <pc:docMk/>
            <pc:sldMk cId="4073008792" sldId="378"/>
            <ac:spMk id="3" creationId="{921C3081-395B-3F4B-ABD7-C4B132EA1560}"/>
          </ac:spMkLst>
        </pc:spChg>
      </pc:sldChg>
      <pc:sldChg chg="modSp mod">
        <pc:chgData name="Camilla Hallmans" userId="0c8eea6a-f55a-4755-bc81-dab10c9de3e3" providerId="ADAL" clId="{91F9BE88-6202-4CA3-B82A-18E46FF38B5A}" dt="2023-01-13T10:36:49.782" v="271" actId="20577"/>
        <pc:sldMkLst>
          <pc:docMk/>
          <pc:sldMk cId="3114526613" sldId="399"/>
        </pc:sldMkLst>
        <pc:spChg chg="mod">
          <ac:chgData name="Camilla Hallmans" userId="0c8eea6a-f55a-4755-bc81-dab10c9de3e3" providerId="ADAL" clId="{91F9BE88-6202-4CA3-B82A-18E46FF38B5A}" dt="2023-01-13T10:36:49.782" v="271" actId="20577"/>
          <ac:spMkLst>
            <pc:docMk/>
            <pc:sldMk cId="3114526613" sldId="399"/>
            <ac:spMk id="5" creationId="{4A9B628F-D8AA-B140-B480-AE51346DC8BC}"/>
          </ac:spMkLst>
        </pc:spChg>
      </pc:sldChg>
      <pc:sldChg chg="modSp mod">
        <pc:chgData name="Camilla Hallmans" userId="0c8eea6a-f55a-4755-bc81-dab10c9de3e3" providerId="ADAL" clId="{91F9BE88-6202-4CA3-B82A-18E46FF38B5A}" dt="2023-01-13T12:38:57.860" v="316"/>
        <pc:sldMkLst>
          <pc:docMk/>
          <pc:sldMk cId="2201773059" sldId="463"/>
        </pc:sldMkLst>
        <pc:spChg chg="mod">
          <ac:chgData name="Camilla Hallmans" userId="0c8eea6a-f55a-4755-bc81-dab10c9de3e3" providerId="ADAL" clId="{91F9BE88-6202-4CA3-B82A-18E46FF38B5A}" dt="2023-01-13T12:38:57.860" v="316"/>
          <ac:spMkLst>
            <pc:docMk/>
            <pc:sldMk cId="2201773059" sldId="463"/>
            <ac:spMk id="3" creationId="{DBB86DAF-F265-3D4D-8902-DBA4056B26C6}"/>
          </ac:spMkLst>
        </pc:spChg>
      </pc:sldChg>
      <pc:sldChg chg="modSp mod">
        <pc:chgData name="Camilla Hallmans" userId="0c8eea6a-f55a-4755-bc81-dab10c9de3e3" providerId="ADAL" clId="{91F9BE88-6202-4CA3-B82A-18E46FF38B5A}" dt="2023-01-13T12:11:28.433" v="287"/>
        <pc:sldMkLst>
          <pc:docMk/>
          <pc:sldMk cId="316380491" sldId="464"/>
        </pc:sldMkLst>
        <pc:spChg chg="mod">
          <ac:chgData name="Camilla Hallmans" userId="0c8eea6a-f55a-4755-bc81-dab10c9de3e3" providerId="ADAL" clId="{91F9BE88-6202-4CA3-B82A-18E46FF38B5A}" dt="2023-01-13T12:11:28.433" v="287"/>
          <ac:spMkLst>
            <pc:docMk/>
            <pc:sldMk cId="316380491" sldId="464"/>
            <ac:spMk id="3" creationId="{B3D0893B-CDCE-8640-AE9E-4E98DD08D6CE}"/>
          </ac:spMkLst>
        </pc:spChg>
      </pc:sldChg>
      <pc:sldChg chg="modSp mod">
        <pc:chgData name="Camilla Hallmans" userId="0c8eea6a-f55a-4755-bc81-dab10c9de3e3" providerId="ADAL" clId="{91F9BE88-6202-4CA3-B82A-18E46FF38B5A}" dt="2023-01-13T10:19:40.287" v="69" actId="20577"/>
        <pc:sldMkLst>
          <pc:docMk/>
          <pc:sldMk cId="1034762961" sldId="485"/>
        </pc:sldMkLst>
        <pc:spChg chg="mod">
          <ac:chgData name="Camilla Hallmans" userId="0c8eea6a-f55a-4755-bc81-dab10c9de3e3" providerId="ADAL" clId="{91F9BE88-6202-4CA3-B82A-18E46FF38B5A}" dt="2023-01-13T10:19:40.287" v="69" actId="20577"/>
          <ac:spMkLst>
            <pc:docMk/>
            <pc:sldMk cId="1034762961" sldId="485"/>
            <ac:spMk id="3" creationId="{0311A742-8208-8E44-B036-6A660FB3741C}"/>
          </ac:spMkLst>
        </pc:spChg>
        <pc:spChg chg="mod">
          <ac:chgData name="Camilla Hallmans" userId="0c8eea6a-f55a-4755-bc81-dab10c9de3e3" providerId="ADAL" clId="{91F9BE88-6202-4CA3-B82A-18E46FF38B5A}" dt="2023-01-13T10:18:46.208" v="42" actId="20577"/>
          <ac:spMkLst>
            <pc:docMk/>
            <pc:sldMk cId="1034762961" sldId="485"/>
            <ac:spMk id="7" creationId="{8DD65667-E928-6949-9083-91891C7B6575}"/>
          </ac:spMkLst>
        </pc:spChg>
      </pc:sldChg>
      <pc:sldChg chg="modSp mod">
        <pc:chgData name="Camilla Hallmans" userId="0c8eea6a-f55a-4755-bc81-dab10c9de3e3" providerId="ADAL" clId="{91F9BE88-6202-4CA3-B82A-18E46FF38B5A}" dt="2023-01-13T10:21:01.492" v="100" actId="20577"/>
        <pc:sldMkLst>
          <pc:docMk/>
          <pc:sldMk cId="1673102365" sldId="487"/>
        </pc:sldMkLst>
        <pc:spChg chg="mod">
          <ac:chgData name="Camilla Hallmans" userId="0c8eea6a-f55a-4755-bc81-dab10c9de3e3" providerId="ADAL" clId="{91F9BE88-6202-4CA3-B82A-18E46FF38B5A}" dt="2023-01-13T10:21:01.492" v="100" actId="20577"/>
          <ac:spMkLst>
            <pc:docMk/>
            <pc:sldMk cId="1673102365" sldId="487"/>
            <ac:spMk id="3" creationId="{BCAABE05-85B2-0F4C-99EA-1A00769E0A62}"/>
          </ac:spMkLst>
        </pc:spChg>
      </pc:sldChg>
      <pc:sldChg chg="modSp mod">
        <pc:chgData name="Camilla Hallmans" userId="0c8eea6a-f55a-4755-bc81-dab10c9de3e3" providerId="ADAL" clId="{91F9BE88-6202-4CA3-B82A-18E46FF38B5A}" dt="2023-01-16T10:17:50.774" v="318" actId="20577"/>
        <pc:sldMkLst>
          <pc:docMk/>
          <pc:sldMk cId="901379385" sldId="488"/>
        </pc:sldMkLst>
        <pc:spChg chg="mod">
          <ac:chgData name="Camilla Hallmans" userId="0c8eea6a-f55a-4755-bc81-dab10c9de3e3" providerId="ADAL" clId="{91F9BE88-6202-4CA3-B82A-18E46FF38B5A}" dt="2023-01-16T10:17:50.774" v="318" actId="20577"/>
          <ac:spMkLst>
            <pc:docMk/>
            <pc:sldMk cId="901379385" sldId="488"/>
            <ac:spMk id="9" creationId="{D48CB887-DED5-9C48-B5A3-603DE02EE662}"/>
          </ac:spMkLst>
        </pc:spChg>
      </pc:sldChg>
      <pc:sldChg chg="modSp mod">
        <pc:chgData name="Camilla Hallmans" userId="0c8eea6a-f55a-4755-bc81-dab10c9de3e3" providerId="ADAL" clId="{91F9BE88-6202-4CA3-B82A-18E46FF38B5A}" dt="2023-01-13T10:27:32.153" v="158" actId="20577"/>
        <pc:sldMkLst>
          <pc:docMk/>
          <pc:sldMk cId="1369549257" sldId="489"/>
        </pc:sldMkLst>
        <pc:spChg chg="mod">
          <ac:chgData name="Camilla Hallmans" userId="0c8eea6a-f55a-4755-bc81-dab10c9de3e3" providerId="ADAL" clId="{91F9BE88-6202-4CA3-B82A-18E46FF38B5A}" dt="2023-01-13T10:27:32.153" v="158" actId="20577"/>
          <ac:spMkLst>
            <pc:docMk/>
            <pc:sldMk cId="1369549257" sldId="489"/>
            <ac:spMk id="3" creationId="{BCAABE05-85B2-0F4C-99EA-1A00769E0A62}"/>
          </ac:spMkLst>
        </pc:spChg>
      </pc:sldChg>
      <pc:sldChg chg="modSp mod">
        <pc:chgData name="Camilla Hallmans" userId="0c8eea6a-f55a-4755-bc81-dab10c9de3e3" providerId="ADAL" clId="{91F9BE88-6202-4CA3-B82A-18E46FF38B5A}" dt="2023-01-13T10:32:05.479" v="244" actId="20577"/>
        <pc:sldMkLst>
          <pc:docMk/>
          <pc:sldMk cId="1704645574" sldId="490"/>
        </pc:sldMkLst>
        <pc:spChg chg="mod">
          <ac:chgData name="Camilla Hallmans" userId="0c8eea6a-f55a-4755-bc81-dab10c9de3e3" providerId="ADAL" clId="{91F9BE88-6202-4CA3-B82A-18E46FF38B5A}" dt="2023-01-13T10:32:05.479" v="244" actId="20577"/>
          <ac:spMkLst>
            <pc:docMk/>
            <pc:sldMk cId="1704645574" sldId="490"/>
            <ac:spMk id="3" creationId="{BCAABE05-85B2-0F4C-99EA-1A00769E0A62}"/>
          </ac:spMkLst>
        </pc:spChg>
      </pc:sldChg>
      <pc:sldChg chg="modSp mod">
        <pc:chgData name="Camilla Hallmans" userId="0c8eea6a-f55a-4755-bc81-dab10c9de3e3" providerId="ADAL" clId="{91F9BE88-6202-4CA3-B82A-18E46FF38B5A}" dt="2023-01-13T10:22:28.206" v="103" actId="20577"/>
        <pc:sldMkLst>
          <pc:docMk/>
          <pc:sldMk cId="1750877945" sldId="492"/>
        </pc:sldMkLst>
        <pc:spChg chg="mod">
          <ac:chgData name="Camilla Hallmans" userId="0c8eea6a-f55a-4755-bc81-dab10c9de3e3" providerId="ADAL" clId="{91F9BE88-6202-4CA3-B82A-18E46FF38B5A}" dt="2023-01-13T10:22:28.206" v="103" actId="20577"/>
          <ac:spMkLst>
            <pc:docMk/>
            <pc:sldMk cId="1750877945" sldId="492"/>
            <ac:spMk id="2" creationId="{9BB369E3-347A-B642-A993-66E3112B6AFA}"/>
          </ac:spMkLst>
        </pc:spChg>
      </pc:sldChg>
      <pc:sldChg chg="modSp mod">
        <pc:chgData name="Camilla Hallmans" userId="0c8eea6a-f55a-4755-bc81-dab10c9de3e3" providerId="ADAL" clId="{91F9BE88-6202-4CA3-B82A-18E46FF38B5A}" dt="2023-01-13T10:34:58.235" v="269" actId="20577"/>
        <pc:sldMkLst>
          <pc:docMk/>
          <pc:sldMk cId="3727305282" sldId="493"/>
        </pc:sldMkLst>
        <pc:spChg chg="mod">
          <ac:chgData name="Camilla Hallmans" userId="0c8eea6a-f55a-4755-bc81-dab10c9de3e3" providerId="ADAL" clId="{91F9BE88-6202-4CA3-B82A-18E46FF38B5A}" dt="2023-01-13T10:34:58.235" v="269" actId="20577"/>
          <ac:spMkLst>
            <pc:docMk/>
            <pc:sldMk cId="3727305282" sldId="493"/>
            <ac:spMk id="2" creationId="{899DD725-F522-C04C-A7E8-4EE86DD7B6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18-01-2023</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18. januar 2023</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18. januar 2023</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18. januar 2023</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18. januar 2023</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18. januar 2023</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18. januar 2023</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OCP%20files%20-%20SE/One%20Click%20pitch%20Demand%20spec%20templates/Kravspec%20Onboardingl%C3%B6sning.xlsx" TargetMode="Externa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thetalentboard.org/benchmark-research/cande-research-reports/"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Din one click pitch mall</a:t>
            </a:r>
          </a:p>
          <a:p>
            <a:pPr marL="0" indent="0">
              <a:lnSpc>
                <a:spcPct val="100000"/>
              </a:lnSpc>
              <a:buNone/>
            </a:pPr>
            <a:endParaRPr lang="en-GB" sz="4800" dirty="0">
              <a:solidFill>
                <a:srgbClr val="26253E"/>
              </a:solidFill>
              <a:latin typeface="Telegraf" pitchFamily="2" charset="77"/>
            </a:endParaRP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r>
              <a:rPr lang="en-GB" sz="1800" dirty="0">
                <a:solidFill>
                  <a:srgbClr val="26253E"/>
                </a:solidFill>
                <a:latin typeface="Telegraf" pitchFamily="2" charset="77"/>
              </a:rPr>
              <a:t> </a:t>
            </a:r>
            <a:r>
              <a:rPr lang="en-GB" sz="1800" dirty="0" err="1">
                <a:solidFill>
                  <a:srgbClr val="26253E"/>
                </a:solidFill>
                <a:latin typeface="Telegraf" pitchFamily="2" charset="77"/>
              </a:rPr>
              <a:t>övertyga</a:t>
            </a:r>
            <a:r>
              <a:rPr lang="en-GB" sz="1800" dirty="0">
                <a:solidFill>
                  <a:srgbClr val="26253E"/>
                </a:solidFill>
                <a:latin typeface="Telegraf" pitchFamily="2" charset="77"/>
              </a:rPr>
              <a:t> din chef</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1" y="2860392"/>
            <a:ext cx="9144000"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7200" b="1" dirty="0" err="1">
                <a:solidFill>
                  <a:srgbClr val="26253E"/>
                </a:solidFill>
                <a:latin typeface="Telegraf" pitchFamily="2" charset="77"/>
              </a:rPr>
              <a:t>Onboardinglösning</a:t>
            </a:r>
            <a:endParaRPr lang="en-GB" sz="7200" b="1" dirty="0">
              <a:solidFill>
                <a:srgbClr val="26253E"/>
              </a:solidFill>
              <a:latin typeface="Telegraf" pitchFamily="2" charset="77"/>
            </a:endParaRPr>
          </a:p>
        </p:txBody>
      </p:sp>
    </p:spTree>
    <p:extLst>
      <p:ext uri="{BB962C8B-B14F-4D97-AF65-F5344CB8AC3E}">
        <p14:creationId xmlns:p14="http://schemas.microsoft.com/office/powerpoint/2010/main" val="175907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894749"/>
            <a:ext cx="10517711" cy="158505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Förkorta</a:t>
            </a:r>
            <a:endParaRPr lang="da-DK" sz="4000" dirty="0"/>
          </a:p>
          <a:p>
            <a:r>
              <a:rPr lang="da-DK" sz="4000" dirty="0"/>
              <a:t>tiden till produktivitet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810111" cy="3170099"/>
          </a:xfrm>
          <a:prstGeom prst="rect">
            <a:avLst/>
          </a:prstGeom>
          <a:noFill/>
        </p:spPr>
        <p:txBody>
          <a:bodyPr wrap="none" rtlCol="0">
            <a:spAutoFit/>
          </a:bodyPr>
          <a:lstStyle/>
          <a:p>
            <a:r>
              <a:rPr lang="da-DK" sz="20000" dirty="0">
                <a:solidFill>
                  <a:srgbClr val="26253E"/>
                </a:solidFill>
                <a:latin typeface="Telegraf" pitchFamily="2" charset="77"/>
              </a:rPr>
              <a:t>2</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1411339"/>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Med </a:t>
            </a:r>
            <a:r>
              <a:rPr lang="en-US" sz="2000" dirty="0" err="1"/>
              <a:t>en</a:t>
            </a:r>
            <a:r>
              <a:rPr lang="en-US" sz="2000" dirty="0"/>
              <a:t> digital </a:t>
            </a:r>
            <a:r>
              <a:rPr lang="en-US" sz="2000" dirty="0" err="1"/>
              <a:t>onboardinglösning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leverera</a:t>
            </a:r>
            <a:r>
              <a:rPr lang="en-US" sz="2000" dirty="0"/>
              <a:t> </a:t>
            </a:r>
            <a:r>
              <a:rPr lang="en-US" sz="2000" dirty="0" err="1"/>
              <a:t>tidsinställd</a:t>
            </a:r>
            <a:r>
              <a:rPr lang="en-US" sz="2000" dirty="0"/>
              <a:t> information </a:t>
            </a:r>
            <a:r>
              <a:rPr lang="en-US" sz="2000" dirty="0" err="1"/>
              <a:t>och</a:t>
            </a:r>
            <a:r>
              <a:rPr lang="en-US" sz="2000" dirty="0"/>
              <a:t> </a:t>
            </a:r>
            <a:r>
              <a:rPr lang="en-US" sz="2000" dirty="0" err="1"/>
              <a:t>utbildningsmaterial</a:t>
            </a:r>
            <a:r>
              <a:rPr lang="en-US" sz="2000" dirty="0"/>
              <a:t> </a:t>
            </a:r>
            <a:r>
              <a:rPr lang="en-US" sz="2000" dirty="0" err="1"/>
              <a:t>när</a:t>
            </a:r>
            <a:r>
              <a:rPr lang="en-US" sz="2000" dirty="0"/>
              <a:t> </a:t>
            </a:r>
            <a:r>
              <a:rPr lang="en-US" sz="2000" dirty="0" err="1"/>
              <a:t>nyanställda</a:t>
            </a:r>
            <a:r>
              <a:rPr lang="en-US" sz="2000" dirty="0"/>
              <a:t> </a:t>
            </a:r>
            <a:r>
              <a:rPr lang="en-US" sz="2000" dirty="0" err="1"/>
              <a:t>behöver</a:t>
            </a:r>
            <a:r>
              <a:rPr lang="en-US" sz="2000" dirty="0"/>
              <a:t> det – </a:t>
            </a:r>
            <a:r>
              <a:rPr lang="en-US" sz="2000" dirty="0" err="1"/>
              <a:t>utan</a:t>
            </a:r>
            <a:r>
              <a:rPr lang="en-US" sz="2000" dirty="0"/>
              <a:t> </a:t>
            </a:r>
            <a:r>
              <a:rPr lang="en-US" sz="2000" dirty="0" err="1"/>
              <a:t>att</a:t>
            </a:r>
            <a:r>
              <a:rPr lang="en-US" sz="2000" dirty="0"/>
              <a:t> </a:t>
            </a:r>
            <a:r>
              <a:rPr lang="en-US" sz="2000" dirty="0" err="1"/>
              <a:t>överväldiga</a:t>
            </a:r>
            <a:r>
              <a:rPr lang="en-US" sz="2000" dirty="0"/>
              <a:t> dem. Vi </a:t>
            </a:r>
            <a:r>
              <a:rPr lang="en-US" sz="2000" dirty="0" err="1"/>
              <a:t>kommer</a:t>
            </a:r>
            <a:r>
              <a:rPr lang="en-US" sz="2000" dirty="0"/>
              <a:t> </a:t>
            </a:r>
            <a:r>
              <a:rPr lang="en-US" sz="2000" dirty="0" err="1"/>
              <a:t>att</a:t>
            </a:r>
            <a:r>
              <a:rPr lang="en-US" sz="2000" dirty="0"/>
              <a:t> </a:t>
            </a:r>
            <a:r>
              <a:rPr lang="en-US" sz="2000" dirty="0" err="1"/>
              <a:t>kunna</a:t>
            </a:r>
            <a:r>
              <a:rPr lang="en-US" sz="2000" dirty="0"/>
              <a:t> </a:t>
            </a:r>
            <a:r>
              <a:rPr lang="en-US" sz="2000" dirty="0" err="1"/>
              <a:t>förbereda</a:t>
            </a:r>
            <a:r>
              <a:rPr lang="en-US" sz="2000" dirty="0"/>
              <a:t> dem </a:t>
            </a:r>
            <a:r>
              <a:rPr lang="en-US" sz="2000" dirty="0" err="1"/>
              <a:t>och</a:t>
            </a:r>
            <a:r>
              <a:rPr lang="en-US" sz="2000" dirty="0"/>
              <a:t> se till </a:t>
            </a:r>
            <a:r>
              <a:rPr lang="en-US" sz="2000" dirty="0" err="1"/>
              <a:t>att</a:t>
            </a:r>
            <a:r>
              <a:rPr lang="en-US" sz="2000" dirty="0"/>
              <a:t> </a:t>
            </a:r>
            <a:r>
              <a:rPr lang="en-US" sz="2000" dirty="0" err="1"/>
              <a:t>praktiska</a:t>
            </a:r>
            <a:r>
              <a:rPr lang="en-US" sz="2000" dirty="0"/>
              <a:t> </a:t>
            </a:r>
            <a:r>
              <a:rPr lang="en-US" sz="2000" dirty="0" err="1"/>
              <a:t>ärenden</a:t>
            </a:r>
            <a:r>
              <a:rPr lang="en-US" sz="2000" dirty="0"/>
              <a:t> </a:t>
            </a:r>
            <a:r>
              <a:rPr lang="en-US" sz="2000" dirty="0" err="1"/>
              <a:t>är</a:t>
            </a:r>
            <a:r>
              <a:rPr lang="en-US" sz="2000" dirty="0"/>
              <a:t> </a:t>
            </a:r>
            <a:r>
              <a:rPr lang="en-US" sz="2000" dirty="0" err="1"/>
              <a:t>ordnade</a:t>
            </a:r>
            <a:r>
              <a:rPr lang="en-US" sz="2000" dirty="0"/>
              <a:t> </a:t>
            </a:r>
            <a:r>
              <a:rPr lang="en-US" sz="2000" dirty="0" err="1"/>
              <a:t>innan</a:t>
            </a:r>
            <a:r>
              <a:rPr lang="en-US" sz="2000" dirty="0"/>
              <a:t> de </a:t>
            </a:r>
            <a:r>
              <a:rPr lang="en-US" sz="2000" dirty="0" err="1"/>
              <a:t>börjar</a:t>
            </a:r>
            <a:r>
              <a:rPr lang="en-US" sz="2000" dirty="0"/>
              <a:t>.</a:t>
            </a:r>
          </a:p>
        </p:txBody>
      </p:sp>
    </p:spTree>
    <p:extLst>
      <p:ext uri="{BB962C8B-B14F-4D97-AF65-F5344CB8AC3E}">
        <p14:creationId xmlns:p14="http://schemas.microsoft.com/office/powerpoint/2010/main" val="901379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9259687" cy="1947844"/>
          </a:xfrm>
        </p:spPr>
        <p:txBody>
          <a:bodyPr/>
          <a:lstStyle/>
          <a:p>
            <a:pPr lvl="0"/>
            <a:r>
              <a:rPr lang="en-US" sz="3200" dirty="0"/>
              <a:t>Bra onboarding </a:t>
            </a:r>
            <a:r>
              <a:rPr lang="en-US" sz="3200" dirty="0" err="1"/>
              <a:t>har</a:t>
            </a:r>
            <a:r>
              <a:rPr lang="en-US" sz="3200" dirty="0"/>
              <a:t> </a:t>
            </a:r>
            <a:r>
              <a:rPr lang="en-US" sz="3200" dirty="0" err="1"/>
              <a:t>visat</a:t>
            </a:r>
            <a:r>
              <a:rPr lang="en-US" sz="3200" dirty="0"/>
              <a:t> sig </a:t>
            </a:r>
            <a:r>
              <a:rPr lang="en-US" sz="3200" dirty="0" err="1"/>
              <a:t>förkorta</a:t>
            </a:r>
            <a:r>
              <a:rPr lang="en-US" sz="3200" dirty="0"/>
              <a:t> "</a:t>
            </a:r>
            <a:r>
              <a:rPr lang="en-US" sz="3200" dirty="0" err="1"/>
              <a:t>tid</a:t>
            </a:r>
            <a:r>
              <a:rPr lang="en-US" sz="3200" dirty="0"/>
              <a:t> till </a:t>
            </a:r>
            <a:r>
              <a:rPr lang="en-US" sz="3200" dirty="0" err="1"/>
              <a:t>produktivitet</a:t>
            </a:r>
            <a:r>
              <a:rPr lang="en-US" sz="3200" dirty="0"/>
              <a:t>" med </a:t>
            </a:r>
            <a:r>
              <a:rPr lang="en-US" sz="3200" dirty="0" err="1"/>
              <a:t>upp</a:t>
            </a:r>
            <a:r>
              <a:rPr lang="en-US" sz="3200" dirty="0"/>
              <a:t> till </a:t>
            </a:r>
            <a:r>
              <a:rPr lang="en-US" sz="3200" u="sng" dirty="0"/>
              <a:t>70%</a:t>
            </a:r>
            <a:r>
              <a:rPr lang="en-US" sz="3200" dirty="0"/>
              <a:t>.</a:t>
            </a:r>
            <a:endParaRPr lang="da-DK" sz="36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252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70%</a:t>
            </a:r>
          </a:p>
        </p:txBody>
      </p:sp>
      <p:sp>
        <p:nvSpPr>
          <p:cNvPr id="4" name="Tekstfelt 3">
            <a:extLst>
              <a:ext uri="{FF2B5EF4-FFF2-40B4-BE49-F238E27FC236}">
                <a16:creationId xmlns:a16="http://schemas.microsoft.com/office/drawing/2014/main" id="{E6BA411C-8854-1F4D-8D16-F9DB2E6CBC68}"/>
              </a:ext>
            </a:extLst>
          </p:cNvPr>
          <p:cNvSpPr txBox="1"/>
          <p:nvPr/>
        </p:nvSpPr>
        <p:spPr>
          <a:xfrm>
            <a:off x="8536477" y="6349624"/>
            <a:ext cx="3182281" cy="246221"/>
          </a:xfrm>
          <a:prstGeom prst="rect">
            <a:avLst/>
          </a:prstGeom>
          <a:noFill/>
        </p:spPr>
        <p:txBody>
          <a:bodyPr wrap="none" rtlCol="0">
            <a:spAutoFit/>
          </a:bodyPr>
          <a:lstStyle/>
          <a:p>
            <a:r>
              <a:rPr lang="en-US" sz="1000" dirty="0" err="1">
                <a:latin typeface="Telegraf" pitchFamily="2" charset="77"/>
              </a:rPr>
              <a:t>Laurano</a:t>
            </a:r>
            <a:r>
              <a:rPr lang="en-US" sz="1000" dirty="0">
                <a:latin typeface="Telegraf" pitchFamily="2" charset="77"/>
              </a:rPr>
              <a:t>, M., The True Cost of a Bad Hire, 2013, p.12</a:t>
            </a:r>
            <a:endParaRPr lang="da-DK" sz="1000" dirty="0">
              <a:latin typeface="Telegraf" pitchFamily="2" charset="77"/>
            </a:endParaRPr>
          </a:p>
        </p:txBody>
      </p:sp>
    </p:spTree>
    <p:extLst>
      <p:ext uri="{BB962C8B-B14F-4D97-AF65-F5344CB8AC3E}">
        <p14:creationId xmlns:p14="http://schemas.microsoft.com/office/powerpoint/2010/main" val="4227803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2"/>
            <a:ext cx="8894729" cy="2524435"/>
          </a:xfrm>
        </p:spPr>
        <p:txBody>
          <a:bodyPr/>
          <a:lstStyle/>
          <a:p>
            <a:r>
              <a:rPr lang="en-US" sz="3200" u="sng" dirty="0"/>
              <a:t>66% </a:t>
            </a:r>
            <a:r>
              <a:rPr lang="en-US" sz="3200" dirty="0"/>
              <a:t>av de </a:t>
            </a:r>
            <a:r>
              <a:rPr lang="en-US" sz="3200" dirty="0" err="1"/>
              <a:t>nyanställda</a:t>
            </a:r>
            <a:r>
              <a:rPr lang="en-US" sz="3200" dirty="0"/>
              <a:t> anger </a:t>
            </a:r>
            <a:r>
              <a:rPr lang="en-US" sz="3200" dirty="0" err="1"/>
              <a:t>arbetsuppgifter</a:t>
            </a:r>
            <a:r>
              <a:rPr lang="en-US" sz="3200" dirty="0"/>
              <a:t>, </a:t>
            </a:r>
            <a:r>
              <a:rPr lang="en-US" sz="3200" dirty="0" err="1"/>
              <a:t>förväntningar</a:t>
            </a:r>
            <a:r>
              <a:rPr lang="en-US" sz="3200" dirty="0"/>
              <a:t> </a:t>
            </a:r>
            <a:r>
              <a:rPr lang="en-US" sz="3200" dirty="0" err="1"/>
              <a:t>och</a:t>
            </a:r>
            <a:r>
              <a:rPr lang="en-US" sz="3200" dirty="0"/>
              <a:t> </a:t>
            </a:r>
            <a:r>
              <a:rPr lang="en-US" sz="3200" dirty="0" err="1"/>
              <a:t>resultat</a:t>
            </a:r>
            <a:r>
              <a:rPr lang="en-US" sz="3200" dirty="0"/>
              <a:t> </a:t>
            </a:r>
            <a:r>
              <a:rPr lang="en-US" sz="3200" dirty="0" err="1"/>
              <a:t>som</a:t>
            </a:r>
            <a:r>
              <a:rPr lang="en-US" sz="3200" dirty="0"/>
              <a:t> </a:t>
            </a:r>
            <a:r>
              <a:rPr lang="en-US" sz="3200" dirty="0" err="1"/>
              <a:t>sina</a:t>
            </a:r>
            <a:r>
              <a:rPr lang="en-US" sz="3200" dirty="0"/>
              <a:t> </a:t>
            </a:r>
            <a:r>
              <a:rPr lang="en-US" sz="3200" dirty="0" err="1"/>
              <a:t>största</a:t>
            </a:r>
            <a:r>
              <a:rPr lang="en-US" sz="3200" dirty="0"/>
              <a:t> </a:t>
            </a:r>
            <a:r>
              <a:rPr lang="en-US" sz="3200" dirty="0" err="1"/>
              <a:t>introduktionsutmaningar</a:t>
            </a:r>
            <a:r>
              <a:rPr lang="en-US" sz="3200" dirty="0"/>
              <a:t>.</a:t>
            </a:r>
            <a:endParaRPr lang="da-DK" sz="36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85351"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66%</a:t>
            </a:r>
          </a:p>
        </p:txBody>
      </p:sp>
    </p:spTree>
    <p:extLst>
      <p:ext uri="{BB962C8B-B14F-4D97-AF65-F5344CB8AC3E}">
        <p14:creationId xmlns:p14="http://schemas.microsoft.com/office/powerpoint/2010/main" val="3752094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118555"/>
            <a:ext cx="9259687" cy="1600200"/>
          </a:xfrm>
        </p:spPr>
        <p:txBody>
          <a:bodyPr/>
          <a:lstStyle/>
          <a:p>
            <a:pPr lvl="0"/>
            <a:r>
              <a:rPr lang="en-US" dirty="0"/>
              <a:t>Studier </a:t>
            </a:r>
            <a:r>
              <a:rPr lang="en-US" dirty="0" err="1"/>
              <a:t>visar</a:t>
            </a:r>
            <a:r>
              <a:rPr lang="en-US" dirty="0"/>
              <a:t> </a:t>
            </a:r>
            <a:r>
              <a:rPr lang="en-US" dirty="0" err="1"/>
              <a:t>att</a:t>
            </a:r>
            <a:r>
              <a:rPr lang="en-US" dirty="0"/>
              <a:t> +50% av de </a:t>
            </a:r>
            <a:r>
              <a:rPr lang="en-US" dirty="0" err="1"/>
              <a:t>anställda</a:t>
            </a:r>
            <a:r>
              <a:rPr lang="en-US" dirty="0"/>
              <a:t> </a:t>
            </a:r>
            <a:r>
              <a:rPr lang="en-US" dirty="0" err="1"/>
              <a:t>säger</a:t>
            </a:r>
            <a:r>
              <a:rPr lang="en-US" dirty="0"/>
              <a:t> </a:t>
            </a:r>
            <a:r>
              <a:rPr lang="en-US" dirty="0" err="1"/>
              <a:t>att</a:t>
            </a:r>
            <a:r>
              <a:rPr lang="en-US" dirty="0"/>
              <a:t> onboarding </a:t>
            </a:r>
            <a:r>
              <a:rPr lang="en-US" dirty="0" err="1"/>
              <a:t>förkortade</a:t>
            </a:r>
            <a:r>
              <a:rPr lang="en-US" dirty="0"/>
              <a:t> </a:t>
            </a:r>
            <a:r>
              <a:rPr lang="en-US" dirty="0" err="1"/>
              <a:t>deras</a:t>
            </a:r>
            <a:r>
              <a:rPr lang="en-US" dirty="0"/>
              <a:t> </a:t>
            </a:r>
            <a:r>
              <a:rPr lang="en-US" dirty="0" err="1"/>
              <a:t>inlärningskurva</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49723" y="1898795"/>
            <a:ext cx="3446777"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+50%</a:t>
            </a:r>
          </a:p>
        </p:txBody>
      </p:sp>
    </p:spTree>
    <p:extLst>
      <p:ext uri="{BB962C8B-B14F-4D97-AF65-F5344CB8AC3E}">
        <p14:creationId xmlns:p14="http://schemas.microsoft.com/office/powerpoint/2010/main" val="4088811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964267"/>
            <a:ext cx="6691720" cy="1464733"/>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Öka</a:t>
            </a:r>
            <a:r>
              <a:rPr lang="da-DK" sz="4000" dirty="0"/>
              <a:t> </a:t>
            </a:r>
            <a:r>
              <a:rPr lang="da-DK" sz="4000" dirty="0" err="1"/>
              <a:t>nyanställdas</a:t>
            </a:r>
            <a:r>
              <a:rPr lang="da-DK" sz="4000" dirty="0"/>
              <a:t> </a:t>
            </a:r>
            <a:r>
              <a:rPr lang="da-DK" sz="4000" dirty="0" err="1"/>
              <a:t>vilja</a:t>
            </a:r>
            <a:r>
              <a:rPr lang="da-DK" sz="4000" dirty="0"/>
              <a:t> </a:t>
            </a:r>
            <a:r>
              <a:rPr lang="da-DK" sz="4000" dirty="0" err="1"/>
              <a:t>att</a:t>
            </a:r>
            <a:r>
              <a:rPr lang="da-DK" sz="4000" dirty="0"/>
              <a:t> </a:t>
            </a:r>
            <a:r>
              <a:rPr lang="da-DK" sz="4000" dirty="0" err="1"/>
              <a:t>stanna</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56664" cy="2054528"/>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onboardinglösning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minska</a:t>
            </a:r>
            <a:r>
              <a:rPr lang="en-US" sz="2000" dirty="0"/>
              <a:t> </a:t>
            </a:r>
            <a:r>
              <a:rPr lang="en-US" sz="2000" dirty="0" err="1"/>
              <a:t>nyanställningsomsättningen</a:t>
            </a:r>
            <a:r>
              <a:rPr lang="en-US" sz="2000" dirty="0"/>
              <a:t> </a:t>
            </a:r>
            <a:r>
              <a:rPr lang="en-US" sz="2000" dirty="0" err="1"/>
              <a:t>genom</a:t>
            </a:r>
            <a:r>
              <a:rPr lang="en-US" sz="2000" dirty="0"/>
              <a:t> </a:t>
            </a:r>
            <a:r>
              <a:rPr lang="en-US" sz="2000" dirty="0" err="1"/>
              <a:t>att</a:t>
            </a:r>
            <a:r>
              <a:rPr lang="en-US" sz="2000" dirty="0"/>
              <a:t> </a:t>
            </a:r>
            <a:r>
              <a:rPr lang="en-US" sz="2000" dirty="0" err="1"/>
              <a:t>säkerställa</a:t>
            </a:r>
            <a:r>
              <a:rPr lang="en-US" sz="2000" dirty="0"/>
              <a:t> </a:t>
            </a:r>
            <a:r>
              <a:rPr lang="en-US" sz="2000" dirty="0" err="1"/>
              <a:t>och</a:t>
            </a:r>
            <a:r>
              <a:rPr lang="en-US" sz="2000" dirty="0"/>
              <a:t> </a:t>
            </a:r>
            <a:r>
              <a:rPr lang="en-US" sz="2000" dirty="0" err="1"/>
              <a:t>effektivisera</a:t>
            </a:r>
            <a:r>
              <a:rPr lang="en-US" sz="2000" dirty="0"/>
              <a:t> </a:t>
            </a:r>
            <a:r>
              <a:rPr lang="en-US" sz="2000" dirty="0" err="1"/>
              <a:t>hur</a:t>
            </a:r>
            <a:r>
              <a:rPr lang="en-US" sz="2000" dirty="0"/>
              <a:t> vi </a:t>
            </a:r>
            <a:r>
              <a:rPr lang="en-US" sz="2000" b="1" dirty="0" err="1"/>
              <a:t>integrerar</a:t>
            </a:r>
            <a:r>
              <a:rPr lang="en-US" sz="2000" b="1" dirty="0"/>
              <a:t> </a:t>
            </a:r>
            <a:r>
              <a:rPr lang="en-US" sz="2000" b="1" dirty="0" err="1"/>
              <a:t>nyanställda</a:t>
            </a:r>
            <a:r>
              <a:rPr lang="en-US" sz="2000" b="1" dirty="0"/>
              <a:t> </a:t>
            </a:r>
            <a:r>
              <a:rPr lang="en-US" sz="2000" b="1" dirty="0" err="1"/>
              <a:t>i</a:t>
            </a:r>
            <a:r>
              <a:rPr lang="en-US" sz="2000" b="1" dirty="0"/>
              <a:t> </a:t>
            </a:r>
            <a:r>
              <a:rPr lang="en-US" sz="2000" b="1" dirty="0" err="1"/>
              <a:t>vår</a:t>
            </a:r>
            <a:r>
              <a:rPr lang="en-US" sz="2000" b="1" dirty="0"/>
              <a:t> kultur </a:t>
            </a:r>
            <a:r>
              <a:rPr lang="en-US" sz="2000" b="1" dirty="0" err="1"/>
              <a:t>och</a:t>
            </a:r>
            <a:r>
              <a:rPr lang="en-US" sz="2000" b="1" dirty="0"/>
              <a:t> </a:t>
            </a:r>
            <a:r>
              <a:rPr lang="en-US" sz="2000" b="1" dirty="0" err="1"/>
              <a:t>i</a:t>
            </a:r>
            <a:r>
              <a:rPr lang="en-US" sz="2000" b="1" dirty="0"/>
              <a:t> </a:t>
            </a:r>
            <a:r>
              <a:rPr lang="en-US" sz="2000" b="1" dirty="0" err="1"/>
              <a:t>företaget</a:t>
            </a:r>
            <a:r>
              <a:rPr lang="en-US" sz="2000" b="1" dirty="0"/>
              <a:t> </a:t>
            </a:r>
            <a:r>
              <a:rPr lang="en-US" sz="2000" b="1" dirty="0" err="1"/>
              <a:t>som</a:t>
            </a:r>
            <a:r>
              <a:rPr lang="en-US" sz="2000" b="1" dirty="0"/>
              <a:t> </a:t>
            </a:r>
            <a:r>
              <a:rPr lang="en-US" sz="2000" b="1" dirty="0" err="1"/>
              <a:t>helhet</a:t>
            </a:r>
            <a:r>
              <a:rPr lang="en-US" sz="2000" b="1" dirty="0"/>
              <a:t>.</a:t>
            </a:r>
            <a:r>
              <a:rPr lang="en-US" sz="2000" dirty="0"/>
              <a:t> </a:t>
            </a:r>
            <a:r>
              <a:rPr lang="en-US" sz="2000" dirty="0" err="1"/>
              <a:t>Att</a:t>
            </a:r>
            <a:r>
              <a:rPr lang="en-US" sz="2000" dirty="0"/>
              <a:t> </a:t>
            </a:r>
            <a:r>
              <a:rPr lang="en-US" sz="2000" dirty="0" err="1"/>
              <a:t>skapa</a:t>
            </a:r>
            <a:r>
              <a:rPr lang="en-US" sz="2000" dirty="0"/>
              <a:t> </a:t>
            </a:r>
            <a:r>
              <a:rPr lang="en-US" sz="2000" dirty="0" err="1"/>
              <a:t>personliga</a:t>
            </a:r>
            <a:r>
              <a:rPr lang="en-US" sz="2000" dirty="0"/>
              <a:t> </a:t>
            </a:r>
            <a:r>
              <a:rPr lang="en-US" sz="2000" dirty="0" err="1"/>
              <a:t>introduktioner</a:t>
            </a:r>
            <a:r>
              <a:rPr lang="en-US" sz="2000" dirty="0"/>
              <a:t> </a:t>
            </a:r>
            <a:r>
              <a:rPr lang="en-US" sz="2000" dirty="0" err="1"/>
              <a:t>kommer</a:t>
            </a:r>
            <a:r>
              <a:rPr lang="en-US" sz="2000" dirty="0"/>
              <a:t> </a:t>
            </a:r>
            <a:r>
              <a:rPr lang="en-US" sz="2000" dirty="0" err="1"/>
              <a:t>att</a:t>
            </a:r>
            <a:r>
              <a:rPr lang="en-US" sz="2000" dirty="0"/>
              <a:t> </a:t>
            </a:r>
            <a:r>
              <a:rPr lang="en-US" sz="2000" dirty="0" err="1"/>
              <a:t>hjälpa</a:t>
            </a:r>
            <a:r>
              <a:rPr lang="en-US" sz="2000" dirty="0"/>
              <a:t> </a:t>
            </a:r>
            <a:r>
              <a:rPr lang="en-US" sz="2000" dirty="0" err="1"/>
              <a:t>oss</a:t>
            </a:r>
            <a:r>
              <a:rPr lang="en-US" sz="2000" dirty="0"/>
              <a:t> </a:t>
            </a:r>
            <a:r>
              <a:rPr lang="en-US" sz="2000" dirty="0" err="1"/>
              <a:t>att</a:t>
            </a:r>
            <a:r>
              <a:rPr lang="en-US" sz="2000" dirty="0"/>
              <a:t> </a:t>
            </a:r>
            <a:r>
              <a:rPr lang="en-US" sz="2000" dirty="0" err="1"/>
              <a:t>ge</a:t>
            </a:r>
            <a:r>
              <a:rPr lang="en-US" sz="2000" dirty="0"/>
              <a:t> </a:t>
            </a:r>
            <a:r>
              <a:rPr lang="en-US" sz="2000" dirty="0" err="1"/>
              <a:t>alla</a:t>
            </a:r>
            <a:r>
              <a:rPr lang="en-US" sz="2000" dirty="0"/>
              <a:t> </a:t>
            </a:r>
            <a:r>
              <a:rPr lang="en-US" sz="2000" dirty="0" err="1"/>
              <a:t>nyanställda</a:t>
            </a:r>
            <a:r>
              <a:rPr lang="en-US" sz="2000" dirty="0"/>
              <a:t> </a:t>
            </a:r>
            <a:r>
              <a:rPr lang="en-US" sz="2000" dirty="0" err="1"/>
              <a:t>en</a:t>
            </a:r>
            <a:r>
              <a:rPr lang="en-US" sz="2000" dirty="0"/>
              <a:t> bra start med </a:t>
            </a:r>
            <a:r>
              <a:rPr lang="en-US" sz="2000" dirty="0" err="1"/>
              <a:t>rätt</a:t>
            </a:r>
            <a:r>
              <a:rPr lang="en-US" sz="2000" dirty="0"/>
              <a:t> </a:t>
            </a:r>
            <a:r>
              <a:rPr lang="en-US" sz="2000" dirty="0" err="1"/>
              <a:t>utbildning</a:t>
            </a:r>
            <a:r>
              <a:rPr lang="en-US" sz="2000" dirty="0"/>
              <a:t>, </a:t>
            </a:r>
            <a:r>
              <a:rPr lang="en-US" sz="2000" dirty="0" err="1"/>
              <a:t>kommunikation</a:t>
            </a:r>
            <a:r>
              <a:rPr lang="en-US" sz="2000" dirty="0"/>
              <a:t> </a:t>
            </a:r>
            <a:r>
              <a:rPr lang="en-US" sz="2000" dirty="0" err="1"/>
              <a:t>och</a:t>
            </a:r>
            <a:r>
              <a:rPr lang="en-US" sz="2000" dirty="0"/>
              <a:t> med </a:t>
            </a:r>
            <a:r>
              <a:rPr lang="en-US" sz="2000" dirty="0" err="1"/>
              <a:t>målet</a:t>
            </a:r>
            <a:r>
              <a:rPr lang="en-US" sz="2000" dirty="0"/>
              <a:t> </a:t>
            </a:r>
            <a:r>
              <a:rPr lang="en-US" sz="2000" dirty="0" err="1"/>
              <a:t>att</a:t>
            </a:r>
            <a:r>
              <a:rPr lang="en-US" sz="2000" dirty="0"/>
              <a:t> </a:t>
            </a:r>
            <a:r>
              <a:rPr lang="en-US" sz="2000" dirty="0" err="1"/>
              <a:t>trivas</a:t>
            </a:r>
            <a:r>
              <a:rPr lang="en-US" sz="2000" dirty="0"/>
              <a:t> redan </a:t>
            </a:r>
            <a:r>
              <a:rPr lang="en-US" sz="2000" dirty="0" err="1"/>
              <a:t>från</a:t>
            </a:r>
            <a:r>
              <a:rPr lang="en-US" sz="2000" dirty="0"/>
              <a:t> </a:t>
            </a:r>
            <a:r>
              <a:rPr lang="en-US" sz="2000" dirty="0" err="1"/>
              <a:t>början</a:t>
            </a:r>
            <a:r>
              <a:rPr lang="en-US" sz="2000" dirty="0"/>
              <a: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14</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1369549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810934"/>
            <a:ext cx="7657403" cy="2295904"/>
          </a:xfrm>
        </p:spPr>
        <p:txBody>
          <a:bodyPr/>
          <a:lstStyle/>
          <a:p>
            <a:pPr lvl="0"/>
            <a:r>
              <a:rPr lang="en-US" u="sng" dirty="0"/>
              <a:t>72% </a:t>
            </a:r>
            <a:r>
              <a:rPr lang="en-US" dirty="0" err="1"/>
              <a:t>behöver</a:t>
            </a:r>
            <a:r>
              <a:rPr lang="en-US" dirty="0"/>
              <a:t> </a:t>
            </a:r>
            <a:r>
              <a:rPr lang="en-US" dirty="0" err="1"/>
              <a:t>förstå</a:t>
            </a:r>
            <a:r>
              <a:rPr lang="en-US" dirty="0"/>
              <a:t> </a:t>
            </a:r>
            <a:r>
              <a:rPr lang="en-US" dirty="0" err="1"/>
              <a:t>arbetskulturen</a:t>
            </a:r>
            <a:r>
              <a:rPr lang="en-US" dirty="0"/>
              <a:t> </a:t>
            </a:r>
            <a:r>
              <a:rPr lang="en-US" dirty="0" err="1"/>
              <a:t>innan</a:t>
            </a:r>
            <a:r>
              <a:rPr lang="en-US" dirty="0"/>
              <a:t> de </a:t>
            </a:r>
            <a:r>
              <a:rPr lang="en-US" dirty="0" err="1"/>
              <a:t>accepterar</a:t>
            </a:r>
            <a:r>
              <a:rPr lang="en-US" dirty="0"/>
              <a:t> </a:t>
            </a:r>
            <a:r>
              <a:rPr lang="en-US" dirty="0" err="1"/>
              <a:t>ett</a:t>
            </a:r>
            <a:r>
              <a:rPr lang="en-US" dirty="0"/>
              <a:t> </a:t>
            </a:r>
            <a:r>
              <a:rPr lang="en-US" dirty="0" err="1"/>
              <a:t>erbjudande</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37260"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72%</a:t>
            </a:r>
          </a:p>
        </p:txBody>
      </p:sp>
      <p:sp>
        <p:nvSpPr>
          <p:cNvPr id="4" name="Tekstfelt 3">
            <a:extLst>
              <a:ext uri="{FF2B5EF4-FFF2-40B4-BE49-F238E27FC236}">
                <a16:creationId xmlns:a16="http://schemas.microsoft.com/office/drawing/2014/main" id="{9F3F5528-A101-964C-A1D0-26C83682F9E2}"/>
              </a:ext>
            </a:extLst>
          </p:cNvPr>
          <p:cNvSpPr txBox="1"/>
          <p:nvPr/>
        </p:nvSpPr>
        <p:spPr>
          <a:xfrm>
            <a:off x="6203353" y="6355689"/>
            <a:ext cx="5623655" cy="246221"/>
          </a:xfrm>
          <a:prstGeom prst="rect">
            <a:avLst/>
          </a:prstGeom>
          <a:noFill/>
        </p:spPr>
        <p:txBody>
          <a:bodyPr wrap="none" rtlCol="0">
            <a:spAutoFit/>
          </a:bodyPr>
          <a:lstStyle/>
          <a:p>
            <a:r>
              <a:rPr lang="en-US" sz="1000" dirty="0"/>
              <a:t>https://</a:t>
            </a:r>
            <a:r>
              <a:rPr lang="en-US" sz="1000" dirty="0" err="1"/>
              <a:t>www.pwc.com</a:t>
            </a:r>
            <a:r>
              <a:rPr lang="en-US" sz="1000" dirty="0"/>
              <a:t>/us/</a:t>
            </a:r>
            <a:r>
              <a:rPr lang="en-US" sz="1000" dirty="0" err="1"/>
              <a:t>en</a:t>
            </a:r>
            <a:r>
              <a:rPr lang="en-US" sz="1000" dirty="0"/>
              <a:t>/services/consulting/business-transformation/library/</a:t>
            </a:r>
            <a:r>
              <a:rPr lang="en-US" sz="1000" dirty="0" err="1"/>
              <a:t>hr-recruiting.html</a:t>
            </a:r>
            <a:endParaRPr lang="da-DK" sz="1000" dirty="0"/>
          </a:p>
        </p:txBody>
      </p:sp>
    </p:spTree>
    <p:extLst>
      <p:ext uri="{BB962C8B-B14F-4D97-AF65-F5344CB8AC3E}">
        <p14:creationId xmlns:p14="http://schemas.microsoft.com/office/powerpoint/2010/main" val="2061201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657403" cy="1795779"/>
          </a:xfrm>
        </p:spPr>
        <p:txBody>
          <a:bodyPr/>
          <a:lstStyle/>
          <a:p>
            <a:pPr lvl="0"/>
            <a:r>
              <a:rPr lang="en-US" dirty="0"/>
              <a:t>Onboarding </a:t>
            </a:r>
            <a:r>
              <a:rPr lang="en-US" dirty="0" err="1"/>
              <a:t>kan</a:t>
            </a:r>
            <a:r>
              <a:rPr lang="en-US" dirty="0"/>
              <a:t> </a:t>
            </a:r>
            <a:r>
              <a:rPr lang="en-US" dirty="0" err="1"/>
              <a:t>hjälpa</a:t>
            </a:r>
            <a:r>
              <a:rPr lang="en-US" dirty="0"/>
              <a:t> till </a:t>
            </a:r>
            <a:r>
              <a:rPr lang="en-US" dirty="0" err="1"/>
              <a:t>att</a:t>
            </a:r>
            <a:r>
              <a:rPr lang="en-US" dirty="0"/>
              <a:t> </a:t>
            </a:r>
            <a:r>
              <a:rPr lang="en-US" dirty="0" err="1"/>
              <a:t>bibehålla</a:t>
            </a:r>
            <a:r>
              <a:rPr lang="en-US" dirty="0"/>
              <a:t> </a:t>
            </a:r>
            <a:r>
              <a:rPr lang="en-US" dirty="0" err="1"/>
              <a:t>nyanställda</a:t>
            </a:r>
            <a:r>
              <a:rPr lang="en-US" dirty="0"/>
              <a:t> med </a:t>
            </a:r>
            <a:r>
              <a:rPr lang="en-US" dirty="0" err="1"/>
              <a:t>upp</a:t>
            </a:r>
            <a:r>
              <a:rPr lang="en-US" dirty="0"/>
              <a:t> till 82%!</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82%</a:t>
            </a:r>
          </a:p>
        </p:txBody>
      </p:sp>
      <p:sp>
        <p:nvSpPr>
          <p:cNvPr id="4" name="Tekstfelt 3">
            <a:extLst>
              <a:ext uri="{FF2B5EF4-FFF2-40B4-BE49-F238E27FC236}">
                <a16:creationId xmlns:a16="http://schemas.microsoft.com/office/drawing/2014/main" id="{9F3F5528-A101-964C-A1D0-26C83682F9E2}"/>
              </a:ext>
            </a:extLst>
          </p:cNvPr>
          <p:cNvSpPr txBox="1"/>
          <p:nvPr/>
        </p:nvSpPr>
        <p:spPr>
          <a:xfrm>
            <a:off x="8540152" y="6355689"/>
            <a:ext cx="3199915" cy="246221"/>
          </a:xfrm>
          <a:prstGeom prst="rect">
            <a:avLst/>
          </a:prstGeom>
          <a:noFill/>
        </p:spPr>
        <p:txBody>
          <a:bodyPr wrap="none" rtlCol="0">
            <a:spAutoFit/>
          </a:bodyPr>
          <a:lstStyle/>
          <a:p>
            <a:r>
              <a:rPr lang="en-US" sz="1000" dirty="0" err="1"/>
              <a:t>Laurano</a:t>
            </a:r>
            <a:r>
              <a:rPr lang="en-US" sz="1000" dirty="0"/>
              <a:t>, M., The True Cost of a Bad Hire, 2013, p.12</a:t>
            </a:r>
            <a:endParaRPr lang="da-DK" sz="1000" dirty="0"/>
          </a:p>
        </p:txBody>
      </p:sp>
    </p:spTree>
    <p:extLst>
      <p:ext uri="{BB962C8B-B14F-4D97-AF65-F5344CB8AC3E}">
        <p14:creationId xmlns:p14="http://schemas.microsoft.com/office/powerpoint/2010/main" val="1245836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11"/>
            <a:ext cx="10517711" cy="99059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Förbättra</a:t>
            </a:r>
            <a:r>
              <a:rPr lang="da-DK" sz="4000" dirty="0"/>
              <a:t> </a:t>
            </a:r>
            <a:r>
              <a:rPr lang="da-DK" sz="4000" dirty="0" err="1"/>
              <a:t>vårt</a:t>
            </a:r>
            <a:r>
              <a:rPr lang="da-DK" sz="4000" dirty="0"/>
              <a:t> resultat</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202066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onboardinglösning</a:t>
            </a:r>
            <a:r>
              <a:rPr lang="en-US" sz="2000" dirty="0"/>
              <a:t> </a:t>
            </a:r>
            <a:r>
              <a:rPr lang="en-US" sz="2000" dirty="0" err="1"/>
              <a:t>kan</a:t>
            </a:r>
            <a:r>
              <a:rPr lang="en-US" sz="2000" dirty="0"/>
              <a:t> vi </a:t>
            </a:r>
            <a:r>
              <a:rPr lang="en-US" sz="2000" dirty="0" err="1"/>
              <a:t>minimera</a:t>
            </a:r>
            <a:r>
              <a:rPr lang="en-US" sz="2000" dirty="0"/>
              <a:t> </a:t>
            </a:r>
            <a:r>
              <a:rPr lang="en-US" sz="2000" dirty="0" err="1"/>
              <a:t>kostnaderna</a:t>
            </a:r>
            <a:r>
              <a:rPr lang="en-US" sz="2000" dirty="0"/>
              <a:t> för </a:t>
            </a:r>
            <a:r>
              <a:rPr lang="en-US" sz="2000" dirty="0" err="1"/>
              <a:t>att</a:t>
            </a:r>
            <a:r>
              <a:rPr lang="en-US" sz="2000" dirty="0"/>
              <a:t> </a:t>
            </a:r>
            <a:r>
              <a:rPr lang="en-US" sz="2000" dirty="0" err="1"/>
              <a:t>ersätta</a:t>
            </a:r>
            <a:r>
              <a:rPr lang="en-US" sz="2000" dirty="0"/>
              <a:t> </a:t>
            </a:r>
            <a:r>
              <a:rPr lang="en-US" sz="2000" dirty="0" err="1"/>
              <a:t>medarbetare</a:t>
            </a:r>
            <a:r>
              <a:rPr lang="en-US" sz="2000" dirty="0"/>
              <a:t>. Vi </a:t>
            </a:r>
            <a:r>
              <a:rPr lang="en-US" sz="2000" dirty="0" err="1"/>
              <a:t>kommer</a:t>
            </a:r>
            <a:r>
              <a:rPr lang="en-US" sz="2000" dirty="0"/>
              <a:t> </a:t>
            </a:r>
            <a:r>
              <a:rPr lang="en-US" sz="2000" dirty="0" err="1"/>
              <a:t>att</a:t>
            </a:r>
            <a:r>
              <a:rPr lang="en-US" sz="2000" dirty="0"/>
              <a:t> </a:t>
            </a:r>
            <a:r>
              <a:rPr lang="en-US" sz="2000" dirty="0" err="1"/>
              <a:t>spara</a:t>
            </a:r>
            <a:r>
              <a:rPr lang="en-US" sz="2000" dirty="0"/>
              <a:t> </a:t>
            </a:r>
            <a:r>
              <a:rPr lang="en-US" sz="2000" dirty="0" err="1"/>
              <a:t>tid</a:t>
            </a:r>
            <a:r>
              <a:rPr lang="en-US" sz="2000" dirty="0"/>
              <a:t> </a:t>
            </a:r>
            <a:r>
              <a:rPr lang="en-US" sz="2000" dirty="0" err="1"/>
              <a:t>och</a:t>
            </a:r>
            <a:r>
              <a:rPr lang="en-US" sz="2000" dirty="0"/>
              <a:t> </a:t>
            </a:r>
            <a:r>
              <a:rPr lang="en-US" sz="2000" dirty="0" err="1"/>
              <a:t>pengar</a:t>
            </a:r>
            <a:r>
              <a:rPr lang="en-US" sz="2000" dirty="0"/>
              <a:t> </a:t>
            </a:r>
            <a:r>
              <a:rPr lang="en-US" sz="2000" dirty="0" err="1"/>
              <a:t>på</a:t>
            </a:r>
            <a:r>
              <a:rPr lang="en-US" sz="2000" dirty="0"/>
              <a:t> administration </a:t>
            </a:r>
            <a:r>
              <a:rPr lang="en-US" sz="2000" dirty="0" err="1"/>
              <a:t>samtidigt</a:t>
            </a:r>
            <a:r>
              <a:rPr lang="en-US" sz="2000" dirty="0"/>
              <a:t> </a:t>
            </a:r>
            <a:r>
              <a:rPr lang="en-US" sz="2000" dirty="0" err="1"/>
              <a:t>som</a:t>
            </a:r>
            <a:r>
              <a:rPr lang="en-US" sz="2000" dirty="0"/>
              <a:t> vi </a:t>
            </a:r>
            <a:r>
              <a:rPr lang="en-US" sz="2000" dirty="0" err="1"/>
              <a:t>förbättrar</a:t>
            </a:r>
            <a:r>
              <a:rPr lang="en-US" sz="2000" dirty="0"/>
              <a:t> </a:t>
            </a:r>
            <a:r>
              <a:rPr lang="en-US" sz="2000" dirty="0" err="1"/>
              <a:t>processerna</a:t>
            </a:r>
            <a:r>
              <a:rPr lang="en-US" sz="2000" dirty="0"/>
              <a:t> för </a:t>
            </a:r>
            <a:r>
              <a:rPr lang="en-US" sz="2000" dirty="0" err="1"/>
              <a:t>nyanställningar</a:t>
            </a:r>
            <a:r>
              <a:rPr lang="en-US" sz="2000" dirty="0"/>
              <a:t>, </a:t>
            </a:r>
            <a:r>
              <a:rPr lang="en-US" sz="2000" dirty="0" err="1"/>
              <a:t>vilket</a:t>
            </a:r>
            <a:r>
              <a:rPr lang="en-US" sz="2000" dirty="0"/>
              <a:t> </a:t>
            </a:r>
            <a:r>
              <a:rPr lang="en-US" sz="2000" dirty="0" err="1"/>
              <a:t>syns</a:t>
            </a:r>
            <a:r>
              <a:rPr lang="en-US" sz="2000" dirty="0"/>
              <a:t> </a:t>
            </a:r>
            <a:r>
              <a:rPr lang="en-US" sz="2000" dirty="0" err="1"/>
              <a:t>direkt</a:t>
            </a:r>
            <a:r>
              <a:rPr lang="en-US" sz="2000" dirty="0"/>
              <a:t> </a:t>
            </a:r>
            <a:r>
              <a:rPr lang="en-US" sz="2000" dirty="0" err="1"/>
              <a:t>på</a:t>
            </a:r>
            <a:r>
              <a:rPr lang="en-US" sz="2000" dirty="0"/>
              <a:t> </a:t>
            </a:r>
            <a:r>
              <a:rPr lang="en-US" sz="2000" dirty="0" err="1"/>
              <a:t>vårt</a:t>
            </a:r>
            <a:r>
              <a:rPr lang="en-US" sz="2000" dirty="0"/>
              <a:t> </a:t>
            </a:r>
            <a:r>
              <a:rPr lang="en-US" sz="2000" dirty="0" err="1"/>
              <a:t>resultat</a:t>
            </a:r>
            <a:r>
              <a:rPr lang="en-US" sz="2000" dirty="0"/>
              <a:t>. </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4</a:t>
            </a:r>
          </a:p>
        </p:txBody>
      </p:sp>
    </p:spTree>
    <p:extLst>
      <p:ext uri="{BB962C8B-B14F-4D97-AF65-F5344CB8AC3E}">
        <p14:creationId xmlns:p14="http://schemas.microsoft.com/office/powerpoint/2010/main" val="1704645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174521"/>
            <a:ext cx="9259687" cy="1736738"/>
          </a:xfrm>
        </p:spPr>
        <p:txBody>
          <a:bodyPr/>
          <a:lstStyle/>
          <a:p>
            <a:pPr lvl="0"/>
            <a:r>
              <a:rPr lang="en-US" dirty="0" err="1"/>
              <a:t>Organisationer</a:t>
            </a:r>
            <a:r>
              <a:rPr lang="en-US" dirty="0"/>
              <a:t> </a:t>
            </a:r>
            <a:r>
              <a:rPr lang="en-US" dirty="0" err="1"/>
              <a:t>som</a:t>
            </a:r>
            <a:r>
              <a:rPr lang="en-US" dirty="0"/>
              <a:t> </a:t>
            </a:r>
            <a:r>
              <a:rPr lang="en-US" dirty="0" err="1"/>
              <a:t>prioriterar</a:t>
            </a:r>
            <a:r>
              <a:rPr lang="en-US" dirty="0"/>
              <a:t> digital onboarding </a:t>
            </a:r>
            <a:r>
              <a:rPr lang="en-US" dirty="0" err="1"/>
              <a:t>kan</a:t>
            </a:r>
            <a:r>
              <a:rPr lang="en-US" dirty="0"/>
              <a:t> </a:t>
            </a:r>
            <a:r>
              <a:rPr lang="en-US" dirty="0" err="1"/>
              <a:t>minska</a:t>
            </a:r>
            <a:r>
              <a:rPr lang="en-US" dirty="0"/>
              <a:t> </a:t>
            </a:r>
            <a:r>
              <a:rPr lang="en-US" dirty="0" err="1"/>
              <a:t>kandidater</a:t>
            </a:r>
            <a:r>
              <a:rPr lang="en-US" dirty="0"/>
              <a:t> </a:t>
            </a:r>
            <a:r>
              <a:rPr lang="en-US" dirty="0" err="1"/>
              <a:t>som</a:t>
            </a:r>
            <a:r>
              <a:rPr lang="en-US" dirty="0"/>
              <a:t> </a:t>
            </a:r>
            <a:r>
              <a:rPr lang="en-US" dirty="0" err="1"/>
              <a:t>hoppar</a:t>
            </a:r>
            <a:r>
              <a:rPr lang="en-US" dirty="0"/>
              <a:t> av </a:t>
            </a:r>
            <a:r>
              <a:rPr lang="en-US" dirty="0" err="1"/>
              <a:t>innan</a:t>
            </a:r>
            <a:r>
              <a:rPr lang="en-US" dirty="0"/>
              <a:t> </a:t>
            </a:r>
            <a:r>
              <a:rPr lang="en-US" dirty="0" err="1"/>
              <a:t>anställning</a:t>
            </a:r>
            <a:r>
              <a:rPr lang="en-US" dirty="0"/>
              <a:t> med </a:t>
            </a:r>
            <a:r>
              <a:rPr lang="en-US" dirty="0" err="1"/>
              <a:t>mer</a:t>
            </a:r>
            <a:r>
              <a:rPr lang="en-US" dirty="0"/>
              <a:t> </a:t>
            </a:r>
            <a:r>
              <a:rPr lang="en-US" dirty="0" err="1"/>
              <a:t>än</a:t>
            </a:r>
            <a:r>
              <a:rPr lang="en-US" dirty="0"/>
              <a:t> </a:t>
            </a:r>
            <a:r>
              <a:rPr lang="en-US" u="sng" dirty="0"/>
              <a:t>35%.</a:t>
            </a:r>
            <a:endParaRPr lang="da-DK" u="sng"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8175"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35%</a:t>
            </a:r>
          </a:p>
        </p:txBody>
      </p:sp>
    </p:spTree>
    <p:extLst>
      <p:ext uri="{BB962C8B-B14F-4D97-AF65-F5344CB8AC3E}">
        <p14:creationId xmlns:p14="http://schemas.microsoft.com/office/powerpoint/2010/main" val="284091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0"/>
            <a:r>
              <a:rPr lang="en-US" dirty="0"/>
              <a:t>Med </a:t>
            </a:r>
            <a:r>
              <a:rPr lang="en-US" dirty="0" err="1"/>
              <a:t>automatisering</a:t>
            </a:r>
            <a:r>
              <a:rPr lang="en-US" dirty="0"/>
              <a:t> </a:t>
            </a:r>
            <a:r>
              <a:rPr lang="en-US" dirty="0" err="1"/>
              <a:t>kan</a:t>
            </a:r>
            <a:r>
              <a:rPr lang="en-US" dirty="0"/>
              <a:t> HR </a:t>
            </a:r>
            <a:r>
              <a:rPr lang="en-US" dirty="0" err="1"/>
              <a:t>spara</a:t>
            </a:r>
            <a:r>
              <a:rPr lang="en-US" dirty="0"/>
              <a:t> </a:t>
            </a:r>
            <a:r>
              <a:rPr lang="en-US" dirty="0" err="1"/>
              <a:t>upp</a:t>
            </a:r>
            <a:r>
              <a:rPr lang="en-US" dirty="0"/>
              <a:t> till 5 </a:t>
            </a:r>
            <a:r>
              <a:rPr lang="en-US" dirty="0" err="1"/>
              <a:t>timmar</a:t>
            </a:r>
            <a:r>
              <a:rPr lang="en-US" dirty="0"/>
              <a:t> per </a:t>
            </a:r>
            <a:r>
              <a:rPr lang="en-US" dirty="0" err="1"/>
              <a:t>nyanställd</a:t>
            </a:r>
            <a:r>
              <a:rPr lang="en-US" dirty="0"/>
              <a:t> </a:t>
            </a:r>
            <a:r>
              <a:rPr lang="en-US" dirty="0" err="1"/>
              <a:t>i</a:t>
            </a:r>
            <a:r>
              <a:rPr lang="en-US" dirty="0"/>
              <a:t> </a:t>
            </a:r>
            <a:r>
              <a:rPr lang="en-US" dirty="0" err="1"/>
              <a:t>enbart</a:t>
            </a:r>
            <a:r>
              <a:rPr lang="en-US" dirty="0"/>
              <a:t> </a:t>
            </a:r>
            <a:r>
              <a:rPr lang="en-US" dirty="0" err="1"/>
              <a:t>administrativt</a:t>
            </a:r>
            <a:r>
              <a:rPr lang="en-US" dirty="0"/>
              <a:t> </a:t>
            </a:r>
            <a:r>
              <a:rPr lang="en-US" dirty="0" err="1"/>
              <a:t>arbete</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5149167"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+5 timmar</a:t>
            </a:r>
          </a:p>
        </p:txBody>
      </p:sp>
      <p:sp>
        <p:nvSpPr>
          <p:cNvPr id="4" name="Tekstfelt 3">
            <a:extLst>
              <a:ext uri="{FF2B5EF4-FFF2-40B4-BE49-F238E27FC236}">
                <a16:creationId xmlns:a16="http://schemas.microsoft.com/office/drawing/2014/main" id="{9F3F5528-A101-964C-A1D0-26C83682F9E2}"/>
              </a:ext>
            </a:extLst>
          </p:cNvPr>
          <p:cNvSpPr txBox="1"/>
          <p:nvPr/>
        </p:nvSpPr>
        <p:spPr>
          <a:xfrm>
            <a:off x="7884548" y="6355689"/>
            <a:ext cx="3918060" cy="246221"/>
          </a:xfrm>
          <a:prstGeom prst="rect">
            <a:avLst/>
          </a:prstGeom>
          <a:noFill/>
        </p:spPr>
        <p:txBody>
          <a:bodyPr wrap="none" rtlCol="0">
            <a:spAutoFit/>
          </a:bodyPr>
          <a:lstStyle/>
          <a:p>
            <a:r>
              <a:rPr lang="en-US" sz="1000" dirty="0"/>
              <a:t>National CareerBuilder Survey by Harris Poll, CareerBuilder, 2017</a:t>
            </a:r>
            <a:endParaRPr lang="da-DK" sz="1000" dirty="0"/>
          </a:p>
        </p:txBody>
      </p:sp>
    </p:spTree>
    <p:extLst>
      <p:ext uri="{BB962C8B-B14F-4D97-AF65-F5344CB8AC3E}">
        <p14:creationId xmlns:p14="http://schemas.microsoft.com/office/powerpoint/2010/main" val="438451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882063" y="2815056"/>
            <a:ext cx="9882248" cy="613944"/>
          </a:xfrm>
        </p:spPr>
        <p:txBody>
          <a:bodyPr anchor="t">
            <a:noAutofit/>
          </a:bodyPr>
          <a:lstStyle/>
          <a:p>
            <a:pPr>
              <a:lnSpc>
                <a:spcPct val="100000"/>
              </a:lnSpc>
            </a:pPr>
            <a:r>
              <a:rPr lang="en-US" sz="5400" dirty="0"/>
              <a:t>20% av de </a:t>
            </a:r>
            <a:r>
              <a:rPr lang="en-US" sz="5400" dirty="0" err="1"/>
              <a:t>nyanställda</a:t>
            </a:r>
            <a:r>
              <a:rPr lang="en-US" sz="5400" dirty="0"/>
              <a:t> </a:t>
            </a:r>
            <a:r>
              <a:rPr lang="en-US" sz="5400" dirty="0" err="1"/>
              <a:t>lämnar</a:t>
            </a:r>
            <a:br>
              <a:rPr lang="en-US" sz="3600" b="0" dirty="0">
                <a:solidFill>
                  <a:srgbClr val="26253E"/>
                </a:solidFill>
                <a:latin typeface="Telegraf" pitchFamily="2" charset="77"/>
              </a:rPr>
            </a:br>
            <a:r>
              <a:rPr lang="en-US" sz="3600" b="0" dirty="0">
                <a:solidFill>
                  <a:srgbClr val="26253E"/>
                </a:solidFill>
                <a:latin typeface="Telegraf" pitchFamily="2" charset="77"/>
              </a:rPr>
              <a:t>..</a:t>
            </a:r>
            <a:r>
              <a:rPr lang="en-US" sz="3200" b="0" dirty="0"/>
              <a:t> för </a:t>
            </a:r>
            <a:r>
              <a:rPr lang="en-US" sz="3200" b="0" dirty="0" err="1"/>
              <a:t>en</a:t>
            </a:r>
            <a:r>
              <a:rPr lang="en-US" sz="3200" b="0" dirty="0"/>
              <a:t> </a:t>
            </a:r>
            <a:r>
              <a:rPr lang="en-US" sz="3200" b="0" dirty="0" err="1"/>
              <a:t>ny</a:t>
            </a:r>
            <a:r>
              <a:rPr lang="en-US" sz="3200" b="0" dirty="0"/>
              <a:t> </a:t>
            </a:r>
            <a:r>
              <a:rPr lang="en-US" sz="3200" b="0" dirty="0" err="1"/>
              <a:t>jobbmöjlighet</a:t>
            </a:r>
            <a:r>
              <a:rPr lang="en-US" sz="3200" b="0" dirty="0"/>
              <a:t> </a:t>
            </a:r>
            <a:r>
              <a:rPr lang="en-US" sz="3200" b="0" dirty="0" err="1"/>
              <a:t>inom</a:t>
            </a:r>
            <a:r>
              <a:rPr lang="en-US" sz="3200" b="0" dirty="0"/>
              <a:t> de </a:t>
            </a:r>
            <a:r>
              <a:rPr lang="en-US" sz="3200" b="0" dirty="0" err="1"/>
              <a:t>första</a:t>
            </a:r>
            <a:r>
              <a:rPr lang="en-US" sz="3200" b="0" dirty="0"/>
              <a:t> 45 </a:t>
            </a:r>
            <a:r>
              <a:rPr lang="en-US" sz="3200" b="0" dirty="0" err="1"/>
              <a:t>dagarna</a:t>
            </a:r>
            <a:r>
              <a:rPr lang="en-US" sz="3200" b="0" dirty="0"/>
              <a:t> </a:t>
            </a:r>
            <a:r>
              <a:rPr lang="en-US" sz="3200" b="0" dirty="0" err="1"/>
              <a:t>på</a:t>
            </a:r>
            <a:r>
              <a:rPr lang="en-US" sz="3200" b="0" dirty="0"/>
              <a:t> </a:t>
            </a:r>
            <a:r>
              <a:rPr lang="en-US" sz="3200" b="0" dirty="0" err="1"/>
              <a:t>jobbet</a:t>
            </a:r>
            <a:r>
              <a:rPr lang="en-US" sz="3200" b="0" dirty="0"/>
              <a:t>! </a:t>
            </a:r>
            <a:endParaRPr lang="da-DK" sz="36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3304593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3" y="1507012"/>
            <a:ext cx="8484710" cy="4385787"/>
          </a:xfrm>
        </p:spPr>
        <p:txBody>
          <a:bodyPr/>
          <a:lstStyle/>
          <a:p>
            <a:r>
              <a:rPr lang="da-DK" sz="4000" dirty="0"/>
              <a:t>Sammanfattning</a:t>
            </a:r>
            <a:br>
              <a:rPr lang="da-DK" dirty="0"/>
            </a:br>
            <a:r>
              <a:rPr lang="en-US" b="0" dirty="0" err="1"/>
              <a:t>En</a:t>
            </a:r>
            <a:r>
              <a:rPr lang="en-US" b="0" dirty="0"/>
              <a:t> digital </a:t>
            </a:r>
            <a:r>
              <a:rPr lang="en-US" b="0" dirty="0" err="1"/>
              <a:t>onboardinglösning</a:t>
            </a:r>
            <a:r>
              <a:rPr lang="en-US" b="0" dirty="0"/>
              <a:t> </a:t>
            </a:r>
            <a:r>
              <a:rPr lang="en-US" b="0" dirty="0" err="1"/>
              <a:t>kommer</a:t>
            </a:r>
            <a:r>
              <a:rPr lang="en-US" b="0" dirty="0"/>
              <a:t> </a:t>
            </a:r>
            <a:r>
              <a:rPr lang="en-US" b="0" dirty="0" err="1"/>
              <a:t>att</a:t>
            </a:r>
            <a:r>
              <a:rPr lang="en-US" b="0" dirty="0"/>
              <a:t> </a:t>
            </a:r>
            <a:r>
              <a:rPr lang="en-US" b="0" dirty="0" err="1"/>
              <a:t>bidra</a:t>
            </a:r>
            <a:r>
              <a:rPr lang="en-US" b="0" dirty="0"/>
              <a:t> till </a:t>
            </a:r>
            <a:r>
              <a:rPr lang="en-US" b="0" dirty="0" err="1"/>
              <a:t>att</a:t>
            </a:r>
            <a:r>
              <a:rPr lang="en-US" b="0" dirty="0"/>
              <a:t> </a:t>
            </a:r>
            <a:r>
              <a:rPr lang="en-US" b="0" dirty="0" err="1"/>
              <a:t>förbättra</a:t>
            </a:r>
            <a:r>
              <a:rPr lang="en-US" b="0" dirty="0"/>
              <a:t> </a:t>
            </a:r>
            <a:r>
              <a:rPr lang="en-US" b="0" dirty="0" err="1"/>
              <a:t>nyanställdas</a:t>
            </a:r>
            <a:r>
              <a:rPr lang="en-US" b="0" dirty="0"/>
              <a:t> </a:t>
            </a:r>
            <a:r>
              <a:rPr lang="en-US" b="0" dirty="0" err="1"/>
              <a:t>engagemang</a:t>
            </a:r>
            <a:r>
              <a:rPr lang="en-US" b="0" dirty="0"/>
              <a:t> </a:t>
            </a:r>
            <a:r>
              <a:rPr lang="en-US" b="0" dirty="0" err="1"/>
              <a:t>genom</a:t>
            </a:r>
            <a:r>
              <a:rPr lang="en-US" b="0" dirty="0"/>
              <a:t> </a:t>
            </a:r>
            <a:r>
              <a:rPr lang="en-US" b="0" dirty="0" err="1"/>
              <a:t>kontinuerlig</a:t>
            </a:r>
            <a:r>
              <a:rPr lang="en-US" b="0" dirty="0"/>
              <a:t> </a:t>
            </a:r>
            <a:r>
              <a:rPr lang="en-US" b="0" dirty="0" err="1"/>
              <a:t>kommunikation</a:t>
            </a:r>
            <a:r>
              <a:rPr lang="en-US" b="0" dirty="0"/>
              <a:t>. Vi </a:t>
            </a:r>
            <a:r>
              <a:rPr lang="en-US" b="0" dirty="0" err="1"/>
              <a:t>kommer</a:t>
            </a:r>
            <a:r>
              <a:rPr lang="en-US" b="0" dirty="0"/>
              <a:t> </a:t>
            </a:r>
            <a:r>
              <a:rPr lang="en-US" b="0" dirty="0" err="1"/>
              <a:t>att</a:t>
            </a:r>
            <a:r>
              <a:rPr lang="en-US" b="0" dirty="0"/>
              <a:t> </a:t>
            </a:r>
            <a:r>
              <a:rPr lang="en-US" b="0" dirty="0" err="1"/>
              <a:t>kunna</a:t>
            </a:r>
            <a:r>
              <a:rPr lang="en-US" b="0" dirty="0"/>
              <a:t> </a:t>
            </a:r>
            <a:r>
              <a:rPr lang="en-US" b="0" dirty="0" err="1"/>
              <a:t>förkorta</a:t>
            </a:r>
            <a:r>
              <a:rPr lang="en-US" b="0" dirty="0"/>
              <a:t> </a:t>
            </a:r>
            <a:r>
              <a:rPr lang="en-US" b="0" dirty="0" err="1"/>
              <a:t>tiden</a:t>
            </a:r>
            <a:r>
              <a:rPr lang="en-US" b="0" dirty="0"/>
              <a:t> till </a:t>
            </a:r>
            <a:r>
              <a:rPr lang="en-US" b="0" dirty="0" err="1"/>
              <a:t>produktivitet</a:t>
            </a:r>
            <a:r>
              <a:rPr lang="en-US" b="0" dirty="0"/>
              <a:t> </a:t>
            </a:r>
            <a:r>
              <a:rPr lang="en-US" b="0" dirty="0" err="1"/>
              <a:t>genom</a:t>
            </a:r>
            <a:r>
              <a:rPr lang="en-US" b="0" dirty="0"/>
              <a:t> </a:t>
            </a:r>
            <a:r>
              <a:rPr lang="en-US" b="0" dirty="0" err="1"/>
              <a:t>utbildning</a:t>
            </a:r>
            <a:r>
              <a:rPr lang="en-US" b="0" dirty="0"/>
              <a:t> </a:t>
            </a:r>
            <a:r>
              <a:rPr lang="en-US" b="0" dirty="0" err="1"/>
              <a:t>och</a:t>
            </a:r>
            <a:r>
              <a:rPr lang="en-US" b="0" dirty="0"/>
              <a:t> </a:t>
            </a:r>
            <a:r>
              <a:rPr lang="en-US" b="0" dirty="0" err="1"/>
              <a:t>incheckningar</a:t>
            </a:r>
            <a:r>
              <a:rPr lang="en-US" b="0" dirty="0"/>
              <a:t> </a:t>
            </a:r>
            <a:r>
              <a:rPr lang="en-US" b="0" dirty="0" err="1"/>
              <a:t>och</a:t>
            </a:r>
            <a:r>
              <a:rPr lang="en-US" b="0" dirty="0"/>
              <a:t> </a:t>
            </a:r>
            <a:r>
              <a:rPr lang="en-US" b="0" dirty="0" err="1"/>
              <a:t>öka</a:t>
            </a:r>
            <a:r>
              <a:rPr lang="en-US" b="0" dirty="0"/>
              <a:t> </a:t>
            </a:r>
            <a:r>
              <a:rPr lang="en-US" b="0" dirty="0" err="1"/>
              <a:t>viljan</a:t>
            </a:r>
            <a:r>
              <a:rPr lang="en-US" b="0" dirty="0"/>
              <a:t> </a:t>
            </a:r>
            <a:r>
              <a:rPr lang="en-US" b="0" dirty="0" err="1"/>
              <a:t>att</a:t>
            </a:r>
            <a:r>
              <a:rPr lang="en-US" b="0" dirty="0"/>
              <a:t> </a:t>
            </a:r>
            <a:r>
              <a:rPr lang="en-US" b="0" dirty="0" err="1"/>
              <a:t>stanna</a:t>
            </a:r>
            <a:r>
              <a:rPr lang="en-US" b="0" dirty="0"/>
              <a:t> </a:t>
            </a:r>
            <a:r>
              <a:rPr lang="en-US" b="0" dirty="0" err="1"/>
              <a:t>kvar</a:t>
            </a:r>
            <a:r>
              <a:rPr lang="en-US" b="0" dirty="0"/>
              <a:t> </a:t>
            </a:r>
            <a:r>
              <a:rPr lang="en-US" b="0" dirty="0" err="1"/>
              <a:t>genom</a:t>
            </a:r>
            <a:r>
              <a:rPr lang="en-US" b="0" dirty="0"/>
              <a:t> </a:t>
            </a:r>
            <a:r>
              <a:rPr lang="en-US" b="0" dirty="0" err="1"/>
              <a:t>att</a:t>
            </a:r>
            <a:r>
              <a:rPr lang="en-US" b="0" dirty="0"/>
              <a:t> </a:t>
            </a:r>
            <a:r>
              <a:rPr lang="en-US" b="0" dirty="0" err="1"/>
              <a:t>integrera</a:t>
            </a:r>
            <a:r>
              <a:rPr lang="en-US" b="0" dirty="0"/>
              <a:t> </a:t>
            </a:r>
            <a:r>
              <a:rPr lang="en-US" b="0" dirty="0" err="1"/>
              <a:t>nyanställda</a:t>
            </a:r>
            <a:r>
              <a:rPr lang="en-US" b="0" dirty="0"/>
              <a:t> </a:t>
            </a:r>
            <a:r>
              <a:rPr lang="en-US" b="0" dirty="0" err="1"/>
              <a:t>bättre</a:t>
            </a:r>
            <a:r>
              <a:rPr lang="en-US" b="0" dirty="0"/>
              <a:t> </a:t>
            </a:r>
            <a:r>
              <a:rPr lang="en-US" b="0" dirty="0" err="1"/>
              <a:t>i</a:t>
            </a:r>
            <a:r>
              <a:rPr lang="en-US" b="0" dirty="0"/>
              <a:t> </a:t>
            </a:r>
            <a:r>
              <a:rPr lang="en-US" b="0" dirty="0" err="1"/>
              <a:t>vår</a:t>
            </a:r>
            <a:r>
              <a:rPr lang="en-US" b="0" dirty="0"/>
              <a:t> </a:t>
            </a:r>
            <a:r>
              <a:rPr lang="en-US" b="0" dirty="0" err="1"/>
              <a:t>arbetskultur</a:t>
            </a:r>
            <a:r>
              <a:rPr lang="en-US" b="0" dirty="0"/>
              <a:t>. </a:t>
            </a:r>
            <a:r>
              <a:rPr lang="en-US" b="0" dirty="0" err="1"/>
              <a:t>Och</a:t>
            </a:r>
            <a:r>
              <a:rPr lang="en-US" b="0" dirty="0"/>
              <a:t> </a:t>
            </a:r>
            <a:r>
              <a:rPr lang="en-US" b="0" dirty="0" err="1"/>
              <a:t>i</a:t>
            </a:r>
            <a:r>
              <a:rPr lang="en-US" b="0" dirty="0"/>
              <a:t> </a:t>
            </a:r>
            <a:r>
              <a:rPr lang="en-US" b="0" dirty="0" err="1"/>
              <a:t>slutändan</a:t>
            </a:r>
            <a:r>
              <a:rPr lang="en-US" b="0" dirty="0"/>
              <a:t> </a:t>
            </a:r>
            <a:r>
              <a:rPr lang="en-US" b="0" dirty="0" err="1"/>
              <a:t>kommer</a:t>
            </a:r>
            <a:r>
              <a:rPr lang="en-US" b="0" dirty="0"/>
              <a:t> </a:t>
            </a:r>
            <a:r>
              <a:rPr lang="en-US" b="0" dirty="0" err="1"/>
              <a:t>allt</a:t>
            </a:r>
            <a:r>
              <a:rPr lang="en-US" b="0" dirty="0"/>
              <a:t> </a:t>
            </a:r>
            <a:r>
              <a:rPr lang="en-US" b="0" dirty="0" err="1"/>
              <a:t>detta</a:t>
            </a:r>
            <a:r>
              <a:rPr lang="en-US" b="0" dirty="0"/>
              <a:t> </a:t>
            </a:r>
            <a:r>
              <a:rPr lang="en-US" b="0" dirty="0" err="1"/>
              <a:t>att</a:t>
            </a:r>
            <a:r>
              <a:rPr lang="en-US" b="0" dirty="0"/>
              <a:t> </a:t>
            </a:r>
            <a:r>
              <a:rPr lang="en-US" b="0" dirty="0" err="1"/>
              <a:t>hjälpa</a:t>
            </a:r>
            <a:r>
              <a:rPr lang="en-US" b="0" dirty="0"/>
              <a:t> </a:t>
            </a:r>
            <a:r>
              <a:rPr lang="en-US" b="0" dirty="0" err="1"/>
              <a:t>oss</a:t>
            </a:r>
            <a:r>
              <a:rPr lang="en-US" b="0" dirty="0"/>
              <a:t> </a:t>
            </a:r>
            <a:r>
              <a:rPr lang="en-US" b="0" dirty="0" err="1"/>
              <a:t>att</a:t>
            </a:r>
            <a:r>
              <a:rPr lang="en-US" b="0" dirty="0"/>
              <a:t> </a:t>
            </a:r>
            <a:r>
              <a:rPr lang="en-US" b="0" dirty="0" err="1"/>
              <a:t>förbättra</a:t>
            </a:r>
            <a:r>
              <a:rPr lang="en-US" b="0" dirty="0"/>
              <a:t> </a:t>
            </a:r>
            <a:r>
              <a:rPr lang="en-US" b="0" dirty="0" err="1"/>
              <a:t>vårt</a:t>
            </a:r>
            <a:r>
              <a:rPr lang="en-US" b="0" dirty="0"/>
              <a:t> </a:t>
            </a:r>
            <a:r>
              <a:rPr lang="en-US" b="0" dirty="0" err="1"/>
              <a:t>resultat</a:t>
            </a:r>
            <a:r>
              <a:rPr lang="en-US" b="0" dirty="0"/>
              <a:t>. </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20</a:t>
            </a:fld>
            <a:endParaRPr lang="da-DK"/>
          </a:p>
        </p:txBody>
      </p:sp>
    </p:spTree>
    <p:extLst>
      <p:ext uri="{BB962C8B-B14F-4D97-AF65-F5344CB8AC3E}">
        <p14:creationId xmlns:p14="http://schemas.microsoft.com/office/powerpoint/2010/main" val="3727305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 </a:t>
            </a:r>
            <a:r>
              <a:rPr lang="da-DK" dirty="0" err="1"/>
              <a:t>Och</a:t>
            </a:r>
            <a:r>
              <a:rPr lang="da-DK" dirty="0"/>
              <a:t> det </a:t>
            </a:r>
            <a:r>
              <a:rPr lang="da-DK" dirty="0" err="1"/>
              <a:t>finns</a:t>
            </a:r>
            <a:r>
              <a:rPr lang="da-DK" dirty="0"/>
              <a:t> </a:t>
            </a:r>
            <a:r>
              <a:rPr lang="da-DK" dirty="0" err="1"/>
              <a:t>mer</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21</a:t>
            </a:fld>
            <a:endParaRPr lang="da-DK"/>
          </a:p>
        </p:txBody>
      </p:sp>
    </p:spTree>
    <p:extLst>
      <p:ext uri="{BB962C8B-B14F-4D97-AF65-F5344CB8AC3E}">
        <p14:creationId xmlns:p14="http://schemas.microsoft.com/office/powerpoint/2010/main" val="162216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err="1"/>
              <a:t>Digitala</a:t>
            </a:r>
            <a:r>
              <a:rPr lang="en-US" sz="2400" dirty="0"/>
              <a:t> </a:t>
            </a:r>
            <a:r>
              <a:rPr lang="en-US" sz="2400" dirty="0" err="1"/>
              <a:t>och</a:t>
            </a:r>
            <a:r>
              <a:rPr lang="en-US" sz="2400" dirty="0"/>
              <a:t> </a:t>
            </a:r>
            <a:r>
              <a:rPr lang="en-US" sz="2400" dirty="0" err="1"/>
              <a:t>automatiserade</a:t>
            </a:r>
            <a:r>
              <a:rPr lang="en-US" sz="2400" dirty="0"/>
              <a:t> processer </a:t>
            </a:r>
            <a:r>
              <a:rPr lang="en-US" sz="2400" dirty="0" err="1"/>
              <a:t>kommer</a:t>
            </a:r>
            <a:r>
              <a:rPr lang="en-US" sz="2400" dirty="0"/>
              <a:t> </a:t>
            </a:r>
            <a:r>
              <a:rPr lang="en-US" sz="2400" dirty="0" err="1"/>
              <a:t>att</a:t>
            </a:r>
            <a:r>
              <a:rPr lang="en-US" sz="2400" dirty="0"/>
              <a:t> </a:t>
            </a:r>
            <a:r>
              <a:rPr lang="en-US" sz="2400" dirty="0" err="1"/>
              <a:t>frigöra</a:t>
            </a:r>
            <a:r>
              <a:rPr lang="en-US" sz="2400" dirty="0"/>
              <a:t> interna </a:t>
            </a:r>
            <a:r>
              <a:rPr lang="en-US" sz="2400" dirty="0" err="1"/>
              <a:t>resurser</a:t>
            </a:r>
            <a:endParaRPr lang="en-US" sz="2400" dirty="0"/>
          </a:p>
          <a:p>
            <a:r>
              <a:rPr lang="da-DK" sz="2400" dirty="0"/>
              <a:t>Inga </a:t>
            </a:r>
            <a:r>
              <a:rPr lang="da-DK" sz="2400" dirty="0" err="1"/>
              <a:t>interna</a:t>
            </a:r>
            <a:r>
              <a:rPr lang="da-DK" sz="2400" dirty="0"/>
              <a:t> IT-resurser </a:t>
            </a:r>
            <a:r>
              <a:rPr lang="da-DK" sz="2400" dirty="0" err="1"/>
              <a:t>behövs</a:t>
            </a:r>
            <a:r>
              <a:rPr lang="da-DK" sz="2400" dirty="0"/>
              <a:t> </a:t>
            </a:r>
            <a:r>
              <a:rPr lang="da-DK" sz="2400" dirty="0" err="1"/>
              <a:t>för</a:t>
            </a:r>
            <a:r>
              <a:rPr lang="da-DK" sz="2400" dirty="0"/>
              <a:t> daglig </a:t>
            </a:r>
            <a:r>
              <a:rPr lang="da-DK" sz="2400" dirty="0" err="1"/>
              <a:t>användning</a:t>
            </a:r>
            <a:endParaRPr lang="da-DK" sz="2400" dirty="0"/>
          </a:p>
          <a:p>
            <a:r>
              <a:rPr lang="en-US" sz="2400" dirty="0"/>
              <a:t>Vi </a:t>
            </a:r>
            <a:r>
              <a:rPr lang="en-US" sz="2400" dirty="0" err="1"/>
              <a:t>har</a:t>
            </a:r>
            <a:r>
              <a:rPr lang="en-US" sz="2400" dirty="0"/>
              <a:t> gratis support </a:t>
            </a:r>
            <a:r>
              <a:rPr lang="en-US" sz="2400" dirty="0" err="1"/>
              <a:t>vardagar</a:t>
            </a:r>
            <a:r>
              <a:rPr lang="en-US" sz="2400" dirty="0"/>
              <a:t> </a:t>
            </a:r>
            <a:r>
              <a:rPr lang="en-US" sz="2400" dirty="0" err="1"/>
              <a:t>mellan</a:t>
            </a:r>
            <a:r>
              <a:rPr lang="en-US" sz="2400"/>
              <a:t> 8-17</a:t>
            </a:r>
          </a:p>
          <a:p>
            <a:r>
              <a:rPr lang="en-US" sz="2400"/>
              <a:t>Vi </a:t>
            </a:r>
            <a:r>
              <a:rPr lang="en-US" sz="2400" dirty="0" err="1"/>
              <a:t>har</a:t>
            </a:r>
            <a:r>
              <a:rPr lang="en-US" sz="2400" dirty="0"/>
              <a:t> </a:t>
            </a:r>
            <a:r>
              <a:rPr lang="en-US" sz="2400" dirty="0" err="1"/>
              <a:t>tillgång</a:t>
            </a:r>
            <a:r>
              <a:rPr lang="en-US" sz="2400" dirty="0"/>
              <a:t> till </a:t>
            </a:r>
            <a:r>
              <a:rPr lang="en-US" sz="2400" dirty="0" err="1"/>
              <a:t>rådgivning</a:t>
            </a:r>
            <a:r>
              <a:rPr lang="en-US" sz="2400" dirty="0"/>
              <a:t> vid </a:t>
            </a:r>
            <a:r>
              <a:rPr lang="en-US" sz="2400" dirty="0" err="1"/>
              <a:t>behov</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a:t>Det </a:t>
            </a:r>
            <a:r>
              <a:rPr lang="da-DK" b="1" dirty="0" err="1"/>
              <a:t>är</a:t>
            </a:r>
            <a:r>
              <a:rPr lang="da-DK" b="1" dirty="0"/>
              <a:t> som en digital HR-assistent</a:t>
            </a:r>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2201773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23</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717631" y="2304419"/>
            <a:ext cx="6829064" cy="3967076"/>
          </a:xfrm>
        </p:spPr>
        <p:txBody>
          <a:bodyPr/>
          <a:lstStyle/>
          <a:p>
            <a:pPr marL="0" indent="0">
              <a:buNone/>
            </a:pPr>
            <a:r>
              <a:rPr lang="da-DK" b="1" dirty="0"/>
              <a:t>Ja, </a:t>
            </a:r>
          </a:p>
          <a:p>
            <a:pPr marL="0" indent="0">
              <a:buNone/>
            </a:pPr>
            <a:endParaRPr lang="da-DK" dirty="0"/>
          </a:p>
          <a:p>
            <a:r>
              <a:rPr lang="en-US" dirty="0"/>
              <a:t>Det </a:t>
            </a:r>
            <a:r>
              <a:rPr lang="en-US" dirty="0" err="1"/>
              <a:t>är</a:t>
            </a:r>
            <a:r>
              <a:rPr lang="en-US" dirty="0"/>
              <a:t> 100% GDPR </a:t>
            </a:r>
            <a:r>
              <a:rPr lang="en-US" dirty="0" err="1"/>
              <a:t>kompatibelt</a:t>
            </a:r>
            <a:endParaRPr lang="da-DK" dirty="0"/>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alltid</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kandidaternas</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anställdas</a:t>
            </a:r>
            <a:r>
              <a:rPr lang="en-GB" sz="1400" dirty="0">
                <a:latin typeface="Telegraf" pitchFamily="2" charset="77"/>
              </a:rPr>
              <a:t> </a:t>
            </a:r>
            <a:r>
              <a:rPr lang="en-GB" sz="1400" dirty="0" err="1">
                <a:latin typeface="Telegraf" pitchFamily="2" charset="77"/>
              </a:rPr>
              <a:t>samtycke</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raderingspolicy</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användarhantering</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lvl="4"/>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är</a:t>
            </a:r>
            <a:r>
              <a:rPr lang="en-GB" sz="1400" dirty="0">
                <a:latin typeface="Telegraf" pitchFamily="2" charset="77"/>
              </a:rPr>
              <a:t> under IT-revision </a:t>
            </a:r>
            <a:r>
              <a:rPr lang="en-GB" sz="1400" dirty="0" err="1">
                <a:latin typeface="Telegraf" pitchFamily="2" charset="77"/>
              </a:rPr>
              <a:t>av</a:t>
            </a:r>
            <a:r>
              <a:rPr lang="en-GB" sz="1400" dirty="0">
                <a:latin typeface="Telegraf" pitchFamily="2" charset="77"/>
              </a:rPr>
              <a:t> externa IT-</a:t>
            </a:r>
            <a:r>
              <a:rPr lang="en-GB" sz="1400" dirty="0" err="1">
                <a:latin typeface="Telegraf" pitchFamily="2" charset="77"/>
              </a:rPr>
              <a:t>revisorer</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säker</a:t>
            </a:r>
            <a:r>
              <a:rPr lang="en-GB" sz="1400" dirty="0">
                <a:latin typeface="Telegraf" pitchFamily="2" charset="77"/>
              </a:rPr>
              <a:t> </a:t>
            </a:r>
            <a:r>
              <a:rPr lang="en-GB" sz="1400" dirty="0" err="1">
                <a:latin typeface="Telegraf" pitchFamily="2" charset="77"/>
              </a:rPr>
              <a:t>datalagring</a:t>
            </a:r>
            <a:endParaRPr lang="en-GB" sz="1400" dirty="0">
              <a:latin typeface="Telegraf" pitchFamily="2" charset="77"/>
            </a:endParaRPr>
          </a:p>
          <a:p>
            <a:pPr lvl="4"/>
            <a:r>
              <a:rPr lang="en-GB" sz="1400" dirty="0">
                <a:latin typeface="Telegraf" pitchFamily="2" charset="77"/>
              </a:rPr>
              <a:t>Data-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informationsavtal</a:t>
            </a:r>
            <a:r>
              <a:rPr lang="en-GB" sz="1400" dirty="0">
                <a:latin typeface="Telegraf" pitchFamily="2" charset="77"/>
              </a:rPr>
              <a:t> </a:t>
            </a:r>
            <a:r>
              <a:rPr lang="en-GB" sz="1400" dirty="0" err="1">
                <a:latin typeface="Telegraf" pitchFamily="2" charset="77"/>
              </a:rPr>
              <a:t>från</a:t>
            </a:r>
            <a:r>
              <a:rPr lang="en-GB" sz="1400" dirty="0">
                <a:latin typeface="Telegraf" pitchFamily="2" charset="77"/>
              </a:rPr>
              <a:t> </a:t>
            </a:r>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finns</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err="1"/>
              <a:t>Och</a:t>
            </a:r>
            <a:r>
              <a:rPr lang="en-US" b="1" dirty="0"/>
              <a:t> </a:t>
            </a:r>
            <a:r>
              <a:rPr lang="en-US" b="1" dirty="0" err="1"/>
              <a:t>ifall</a:t>
            </a:r>
            <a:r>
              <a:rPr lang="en-US" b="1" dirty="0"/>
              <a:t> du </a:t>
            </a:r>
            <a:r>
              <a:rPr lang="en-US" b="1" dirty="0" err="1"/>
              <a:t>undrar</a:t>
            </a:r>
            <a:r>
              <a:rPr lang="en-US" b="1" dirty="0"/>
              <a:t>…</a:t>
            </a:r>
            <a:endParaRPr lang="da-DK" b="1" dirty="0"/>
          </a:p>
        </p:txBody>
      </p:sp>
    </p:spTree>
    <p:extLst>
      <p:ext uri="{BB962C8B-B14F-4D97-AF65-F5344CB8AC3E}">
        <p14:creationId xmlns:p14="http://schemas.microsoft.com/office/powerpoint/2010/main" val="316380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För </a:t>
            </a:r>
            <a:r>
              <a:rPr lang="en-US" dirty="0" err="1">
                <a:latin typeface="Telegraf" pitchFamily="2" charset="77"/>
              </a:rPr>
              <a:t>att</a:t>
            </a:r>
            <a:r>
              <a:rPr lang="en-US" dirty="0">
                <a:latin typeface="Telegraf" pitchFamily="2" charset="77"/>
              </a:rPr>
              <a:t> </a:t>
            </a:r>
            <a:r>
              <a:rPr lang="en-US" dirty="0" err="1">
                <a:latin typeface="Telegraf" pitchFamily="2" charset="77"/>
              </a:rPr>
              <a:t>göra</a:t>
            </a:r>
            <a:r>
              <a:rPr lang="en-US" dirty="0">
                <a:latin typeface="Telegraf" pitchFamily="2" charset="77"/>
              </a:rPr>
              <a:t> det </a:t>
            </a:r>
            <a:r>
              <a:rPr lang="en-US" dirty="0" err="1">
                <a:latin typeface="Telegraf" pitchFamily="2" charset="77"/>
              </a:rPr>
              <a:t>ännu</a:t>
            </a:r>
            <a:r>
              <a:rPr lang="en-US" dirty="0">
                <a:latin typeface="Telegraf" pitchFamily="2" charset="77"/>
              </a:rPr>
              <a:t> </a:t>
            </a:r>
            <a:r>
              <a:rPr lang="en-US" dirty="0" err="1">
                <a:latin typeface="Telegraf" pitchFamily="2" charset="77"/>
              </a:rPr>
              <a:t>enklare</a:t>
            </a:r>
            <a:r>
              <a:rPr lang="en-US" dirty="0">
                <a:latin typeface="Telegraf" pitchFamily="2" charset="77"/>
              </a:rPr>
              <a:t> </a:t>
            </a:r>
            <a:r>
              <a:rPr lang="en-US" dirty="0" err="1">
                <a:latin typeface="Telegraf" pitchFamily="2" charset="77"/>
              </a:rPr>
              <a:t>har</a:t>
            </a:r>
            <a:r>
              <a:rPr lang="en-US" dirty="0">
                <a:latin typeface="Telegraf" pitchFamily="2" charset="77"/>
              </a:rPr>
              <a:t> jag </a:t>
            </a:r>
            <a:r>
              <a:rPr lang="en-US" dirty="0" err="1">
                <a:latin typeface="Telegraf" pitchFamily="2" charset="77"/>
              </a:rPr>
              <a:t>listat</a:t>
            </a:r>
            <a:r>
              <a:rPr lang="en-US" dirty="0">
                <a:latin typeface="Telegraf" pitchFamily="2" charset="77"/>
              </a:rPr>
              <a:t> </a:t>
            </a:r>
            <a:r>
              <a:rPr lang="en-US" dirty="0" err="1">
                <a:latin typeface="Telegraf" pitchFamily="2" charset="77"/>
              </a:rPr>
              <a:t>systemkraven</a:t>
            </a:r>
            <a:r>
              <a:rPr lang="en-US" dirty="0">
                <a:latin typeface="Telegraf" pitchFamily="2" charset="77"/>
              </a:rPr>
              <a:t> vi </a:t>
            </a:r>
            <a:r>
              <a:rPr lang="en-US" dirty="0" err="1">
                <a:latin typeface="Telegraf" pitchFamily="2" charset="77"/>
              </a:rPr>
              <a:t>behöver</a:t>
            </a:r>
            <a:r>
              <a:rPr lang="en-US" dirty="0">
                <a:latin typeface="Telegraf" pitchFamily="2" charset="77"/>
              </a:rPr>
              <a:t> för </a:t>
            </a:r>
            <a:r>
              <a:rPr lang="en-US" dirty="0" err="1">
                <a:latin typeface="Telegraf" pitchFamily="2" charset="77"/>
              </a:rPr>
              <a:t>att</a:t>
            </a:r>
            <a:r>
              <a:rPr lang="en-US" dirty="0">
                <a:latin typeface="Telegraf" pitchFamily="2" charset="77"/>
              </a:rPr>
              <a:t> </a:t>
            </a:r>
            <a:r>
              <a:rPr lang="en-US" dirty="0" err="1">
                <a:latin typeface="Telegraf" pitchFamily="2" charset="77"/>
              </a:rPr>
              <a:t>lyckas</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 </a:t>
            </a:r>
            <a:r>
              <a:rPr lang="en-US" sz="2000" b="0" u="sng" dirty="0" err="1">
                <a:latin typeface="Telegraf" pitchFamily="2" charset="77"/>
                <a:hlinkClick r:id="rId2"/>
              </a:rPr>
              <a:t>översikt</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24</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978885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25</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1840878"/>
            <a:ext cx="5838542" cy="3967076"/>
          </a:xfrm>
        </p:spPr>
        <p:txBody>
          <a:bodyPr/>
          <a:lstStyle/>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förhindra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de </a:t>
            </a:r>
            <a:r>
              <a:rPr lang="en-US" sz="2000" dirty="0" err="1">
                <a:ea typeface="Calibri" panose="020F0502020204030204" pitchFamily="34" charset="0"/>
                <a:cs typeface="Times New Roman" panose="02020603050405020304" pitchFamily="18" charset="0"/>
              </a:rPr>
              <a:t>nyanställda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lämnar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i</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förtid</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säkerställa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nyanställda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är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engagerade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entusiastiska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över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sitt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jobb</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sin </a:t>
            </a:r>
            <a:r>
              <a:rPr lang="en-US" sz="2000" dirty="0" err="1">
                <a:ea typeface="Calibri" panose="020F0502020204030204" pitchFamily="34" charset="0"/>
                <a:cs typeface="Times New Roman" panose="02020603050405020304" pitchFamily="18" charset="0"/>
              </a:rPr>
              <a:t>nya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arbetsplats</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påskynda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tiden</a:t>
            </a:r>
            <a:r>
              <a:rPr lang="en-US" sz="2000" dirty="0">
                <a:ea typeface="Calibri" panose="020F0502020204030204" pitchFamily="34" charset="0"/>
                <a:cs typeface="Times New Roman" panose="02020603050405020304" pitchFamily="18" charset="0"/>
              </a:rPr>
              <a:t> till full </a:t>
            </a:r>
            <a:r>
              <a:rPr lang="en-US" sz="2000" dirty="0" err="1">
                <a:ea typeface="Calibri" panose="020F0502020204030204" pitchFamily="34" charset="0"/>
                <a:cs typeface="Times New Roman" panose="02020603050405020304" pitchFamily="18" charset="0"/>
              </a:rPr>
              <a:t>produktivitet</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behålla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både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befintliga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medarbetare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så</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länge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som</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möjligt</a:t>
            </a:r>
            <a:r>
              <a:rPr lang="en-US" sz="2000" dirty="0">
                <a:ea typeface="Calibri" panose="020F0502020204030204" pitchFamily="34" charset="0"/>
                <a:cs typeface="Times New Roman" panose="02020603050405020304" pitchFamily="18" charset="0"/>
              </a:rPr>
              <a:t>! </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spara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pengar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på</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våra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rekryterings</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introduktionsinsatser</a:t>
            </a:r>
            <a:r>
              <a:rPr lang="en-US" sz="2000" dirty="0">
                <a:ea typeface="Calibri" panose="020F0502020204030204" pitchFamily="34" charset="0"/>
                <a:cs typeface="Times New Roman" panose="02020603050405020304" pitchFamily="18" charset="0"/>
              </a:rPr>
              <a:t>!</a:t>
            </a: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4"/>
            <a:ext cx="10634936" cy="365126"/>
          </a:xfrm>
        </p:spPr>
        <p:txBody>
          <a:bodyPr/>
          <a:lstStyle/>
          <a:p>
            <a:r>
              <a:rPr lang="da-DK" b="1" dirty="0"/>
              <a:t>Vi har </a:t>
            </a:r>
            <a:r>
              <a:rPr lang="da-DK" b="1" dirty="0" err="1"/>
              <a:t>redan</a:t>
            </a:r>
            <a:r>
              <a:rPr lang="da-DK" b="1" dirty="0"/>
              <a:t> sagt vad vi </a:t>
            </a:r>
            <a:r>
              <a:rPr lang="da-DK" b="1" dirty="0" err="1"/>
              <a:t>vill</a:t>
            </a:r>
            <a:r>
              <a:rPr lang="da-DK" b="1" dirty="0"/>
              <a:t>..</a:t>
            </a:r>
          </a:p>
        </p:txBody>
      </p:sp>
      <p:pic>
        <p:nvPicPr>
          <p:cNvPr id="8" name="Pladsholder til billede 7">
            <a:extLst>
              <a:ext uri="{FF2B5EF4-FFF2-40B4-BE49-F238E27FC236}">
                <a16:creationId xmlns:a16="http://schemas.microsoft.com/office/drawing/2014/main" id="{516DF31C-D5CE-1549-9006-3FB989CA2E66}"/>
              </a:ext>
            </a:extLst>
          </p:cNvPr>
          <p:cNvPicPr>
            <a:picLocks noGrp="1" noChangeAspect="1"/>
          </p:cNvPicPr>
          <p:nvPr>
            <p:ph type="pic" sz="quarter" idx="15"/>
          </p:nvPr>
        </p:nvPicPr>
        <p:blipFill rotWithShape="1">
          <a:blip r:embed="rId2"/>
          <a:srcRect l="5616" r="5616"/>
          <a:stretch>
            <a:fillRect/>
          </a:stretch>
        </p:blipFill>
        <p:spPr/>
      </p:pic>
      <p:sp>
        <p:nvSpPr>
          <p:cNvPr id="10" name="Pladsholder til tekst 2">
            <a:extLst>
              <a:ext uri="{FF2B5EF4-FFF2-40B4-BE49-F238E27FC236}">
                <a16:creationId xmlns:a16="http://schemas.microsoft.com/office/drawing/2014/main" id="{94265FAD-EA12-C242-90D2-735546070582}"/>
              </a:ext>
            </a:extLst>
          </p:cNvPr>
          <p:cNvSpPr txBox="1">
            <a:spLocks/>
          </p:cNvSpPr>
          <p:nvPr/>
        </p:nvSpPr>
        <p:spPr>
          <a:xfrm>
            <a:off x="-1926459" y="2124805"/>
            <a:ext cx="5838542" cy="3967076"/>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itchFamily="2" charset="2"/>
              <a:buChar char="ü"/>
            </a:pPr>
            <a:br>
              <a:rPr lang="en-US" sz="2000" dirty="0">
                <a:ea typeface="Calibri" panose="020F0502020204030204" pitchFamily="34" charset="0"/>
                <a:cs typeface="Times New Roman" panose="02020603050405020304" pitchFamily="18" charset="0"/>
              </a:rPr>
            </a:br>
            <a:br>
              <a:rPr lang="en-US" sz="2000" dirty="0">
                <a:ea typeface="Calibri" panose="020F0502020204030204" pitchFamily="34" charset="0"/>
                <a:cs typeface="Times New Roman" panose="02020603050405020304" pitchFamily="18" charset="0"/>
              </a:rPr>
            </a:br>
            <a:endParaRPr lang="en-US" sz="2000" dirty="0">
              <a:ea typeface="Calibri" panose="020F0502020204030204" pitchFamily="34" charset="0"/>
              <a:cs typeface="Times New Roman" panose="02020603050405020304" pitchFamily="18" charset="0"/>
            </a:endParaRPr>
          </a:p>
          <a:p>
            <a:pPr marL="0" indent="0">
              <a:buNone/>
            </a:pP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itchFamily="2" charset="2"/>
              <a:buChar char="ü"/>
            </a:pP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itchFamily="2" charset="2"/>
              <a:buChar char="ü"/>
            </a:pPr>
            <a:r>
              <a:rPr lang="en-US" sz="2000" dirty="0">
                <a:ea typeface="Calibri" panose="020F0502020204030204" pitchFamily="34" charset="0"/>
                <a:cs typeface="Times New Roman" panose="02020603050405020304" pitchFamily="18" charset="0"/>
              </a:rPr>
              <a:t> </a:t>
            </a:r>
            <a:br>
              <a:rPr lang="en-US" sz="2000" dirty="0">
                <a:ea typeface="Calibri" panose="020F0502020204030204" pitchFamily="34" charset="0"/>
                <a:cs typeface="Times New Roman" panose="02020603050405020304" pitchFamily="18" charset="0"/>
              </a:rPr>
            </a:br>
            <a:br>
              <a:rPr lang="en-US" sz="2000" dirty="0">
                <a:ea typeface="Calibri" panose="020F0502020204030204" pitchFamily="34" charset="0"/>
                <a:cs typeface="Times New Roman" panose="02020603050405020304" pitchFamily="18" charset="0"/>
              </a:rPr>
            </a:br>
            <a:endParaRPr lang="en-US" sz="2000" dirty="0">
              <a:ea typeface="Calibri" panose="020F0502020204030204" pitchFamily="34" charset="0"/>
              <a:cs typeface="Times New Roman" panose="02020603050405020304" pitchFamily="18" charset="0"/>
            </a:endParaRPr>
          </a:p>
          <a:p>
            <a:pPr>
              <a:buFont typeface="Wingdings" pitchFamily="2" charset="2"/>
              <a:buChar char="ü"/>
            </a:pPr>
            <a:r>
              <a:rPr lang="en-US" sz="2000" dirty="0">
                <a:ea typeface="Calibri" panose="020F0502020204030204" pitchFamily="34" charset="0"/>
                <a:cs typeface="Times New Roman" panose="02020603050405020304" pitchFamily="18" charset="0"/>
              </a:rPr>
              <a:t> </a:t>
            </a: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4" name="Pladsholder til tekst 2">
            <a:extLst>
              <a:ext uri="{FF2B5EF4-FFF2-40B4-BE49-F238E27FC236}">
                <a16:creationId xmlns:a16="http://schemas.microsoft.com/office/drawing/2014/main" id="{9CA4683D-D048-CE43-9497-3411D25C71BD}"/>
              </a:ext>
            </a:extLst>
          </p:cNvPr>
          <p:cNvSpPr txBox="1">
            <a:spLocks/>
          </p:cNvSpPr>
          <p:nvPr/>
        </p:nvSpPr>
        <p:spPr>
          <a:xfrm>
            <a:off x="5600088" y="2124805"/>
            <a:ext cx="6154989" cy="334963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endParaRPr lang="en-US" sz="2000" dirty="0"/>
          </a:p>
          <a:p>
            <a:pPr>
              <a:buFont typeface="Wingdings" pitchFamily="2" charset="2"/>
              <a:buChar char="ü"/>
            </a:pPr>
            <a:r>
              <a:rPr lang="en-US" sz="2000" dirty="0"/>
              <a:t> </a:t>
            </a:r>
          </a:p>
          <a:p>
            <a:pPr marL="0" indent="0">
              <a:lnSpc>
                <a:spcPct val="170000"/>
              </a:lnSpc>
              <a:buNone/>
            </a:pPr>
            <a:endParaRPr lang="en-US" sz="2000" dirty="0"/>
          </a:p>
          <a:p>
            <a:pPr>
              <a:buFont typeface="Wingdings" pitchFamily="2" charset="2"/>
              <a:buChar char="ü"/>
            </a:pPr>
            <a:endParaRPr lang="en-US" sz="2000" dirty="0"/>
          </a:p>
          <a:p>
            <a:pPr>
              <a:buFont typeface="Wingdings" pitchFamily="2" charset="2"/>
              <a:buChar char="ü"/>
            </a:pPr>
            <a:r>
              <a:rPr lang="en-US" sz="2000" dirty="0"/>
              <a:t> </a:t>
            </a:r>
          </a:p>
          <a:p>
            <a:pPr>
              <a:buFont typeface="Wingdings" pitchFamily="2" charset="2"/>
              <a:buChar char="ü"/>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407300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iterate type="wd">
                                    <p:tmAbs val="500"/>
                                  </p:iterate>
                                  <p:childTnLst>
                                    <p:set>
                                      <p:cBhvr>
                                        <p:cTn id="22"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bldLvl="5"/>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26</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endParaRPr lang="en-GB" sz="1800" dirty="0">
              <a:solidFill>
                <a:srgbClr val="26253E"/>
              </a:solidFill>
              <a:latin typeface="Telegraf" pitchFamily="2" charset="77"/>
            </a:endParaRP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err="1">
                <a:solidFill>
                  <a:srgbClr val="26253E"/>
                </a:solidFill>
                <a:latin typeface="Telegraf" pitchFamily="2" charset="77"/>
                <a:ea typeface="Times New Roman" panose="02020603050405020304" pitchFamily="18" charset="0"/>
              </a:rPr>
              <a:t>Låt</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oss</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börja</a:t>
            </a:r>
            <a:r>
              <a:rPr lang="en-US" sz="6000" b="1" dirty="0">
                <a:solidFill>
                  <a:srgbClr val="26253E"/>
                </a:solidFill>
                <a:latin typeface="Telegraf" pitchFamily="2" charset="77"/>
                <a:ea typeface="Times New Roman" panose="02020603050405020304" pitchFamily="18" charset="0"/>
              </a:rPr>
              <a:t> onboarding-</a:t>
            </a:r>
            <a:r>
              <a:rPr lang="en-US" sz="6000" b="1" dirty="0" err="1">
                <a:solidFill>
                  <a:srgbClr val="26253E"/>
                </a:solidFill>
                <a:latin typeface="Telegraf" pitchFamily="2" charset="77"/>
                <a:ea typeface="Times New Roman" panose="02020603050405020304" pitchFamily="18" charset="0"/>
              </a:rPr>
              <a:t>processen</a:t>
            </a:r>
            <a:r>
              <a:rPr lang="en-US" sz="6000" b="1" dirty="0">
                <a:solidFill>
                  <a:srgbClr val="26253E"/>
                </a:solidFill>
                <a:latin typeface="Telegraf" pitchFamily="2" charset="77"/>
                <a:ea typeface="Times New Roman" panose="02020603050405020304" pitchFamily="18" charset="0"/>
              </a:rPr>
              <a:t> för </a:t>
            </a:r>
            <a:r>
              <a:rPr lang="en-US" sz="6000" b="1" dirty="0" err="1">
                <a:solidFill>
                  <a:srgbClr val="26253E"/>
                </a:solidFill>
                <a:latin typeface="Telegraf" pitchFamily="2" charset="77"/>
                <a:ea typeface="Times New Roman" panose="02020603050405020304" pitchFamily="18" charset="0"/>
              </a:rPr>
              <a:t>att</a:t>
            </a:r>
            <a:endParaRPr lang="en-US" sz="6000" b="1" dirty="0">
              <a:solidFill>
                <a:srgbClr val="26253E"/>
              </a:solidFill>
              <a:latin typeface="Telegraf" pitchFamily="2" charset="77"/>
              <a:ea typeface="Times New Roman" panose="02020603050405020304" pitchFamily="18" charset="0"/>
            </a:endParaRPr>
          </a:p>
          <a:p>
            <a:pPr>
              <a:lnSpc>
                <a:spcPct val="100000"/>
              </a:lnSpc>
            </a:pPr>
            <a:r>
              <a:rPr lang="en-US" sz="6000" b="1" dirty="0" err="1">
                <a:solidFill>
                  <a:srgbClr val="26253E"/>
                </a:solidFill>
                <a:latin typeface="Telegraf" pitchFamily="2" charset="77"/>
                <a:ea typeface="Times New Roman" panose="02020603050405020304" pitchFamily="18" charset="0"/>
              </a:rPr>
              <a:t>få</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ut</a:t>
            </a:r>
            <a:r>
              <a:rPr lang="en-US" sz="6000" b="1" dirty="0">
                <a:solidFill>
                  <a:srgbClr val="26253E"/>
                </a:solidFill>
                <a:latin typeface="Telegraf" pitchFamily="2" charset="77"/>
                <a:ea typeface="Times New Roman" panose="02020603050405020304" pitchFamily="18" charset="0"/>
              </a:rPr>
              <a:t> det </a:t>
            </a:r>
            <a:r>
              <a:rPr lang="en-US" sz="6000" b="1" dirty="0" err="1">
                <a:solidFill>
                  <a:srgbClr val="26253E"/>
                </a:solidFill>
                <a:latin typeface="Telegraf" pitchFamily="2" charset="77"/>
                <a:ea typeface="Times New Roman" panose="02020603050405020304" pitchFamily="18" charset="0"/>
              </a:rPr>
              <a:t>mesta</a:t>
            </a:r>
            <a:r>
              <a:rPr lang="en-US" sz="6000" b="1" dirty="0">
                <a:solidFill>
                  <a:srgbClr val="26253E"/>
                </a:solidFill>
                <a:latin typeface="Telegraf" pitchFamily="2" charset="77"/>
                <a:ea typeface="Times New Roman" panose="02020603050405020304" pitchFamily="18" charset="0"/>
              </a:rPr>
              <a:t> av </a:t>
            </a:r>
            <a:r>
              <a:rPr lang="en-US" sz="6000" b="1" dirty="0" err="1">
                <a:solidFill>
                  <a:srgbClr val="26253E"/>
                </a:solidFill>
                <a:latin typeface="Telegraf" pitchFamily="2" charset="77"/>
                <a:ea typeface="Times New Roman" panose="02020603050405020304" pitchFamily="18" charset="0"/>
              </a:rPr>
              <a:t>nyanställningarna</a:t>
            </a:r>
            <a:r>
              <a:rPr lang="en-US" sz="6000" b="1" dirty="0">
                <a:solidFill>
                  <a:srgbClr val="26253E"/>
                </a:solidFill>
                <a:latin typeface="Telegraf" pitchFamily="2" charset="77"/>
                <a:ea typeface="Times New Roman" panose="02020603050405020304" pitchFamily="18" charset="0"/>
              </a:rPr>
              <a:t>!</a:t>
            </a:r>
            <a:endParaRPr lang="da-DK" sz="5400" b="1" dirty="0">
              <a:solidFill>
                <a:srgbClr val="26253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4526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569526" y="1698896"/>
            <a:ext cx="5782836" cy="3965712"/>
          </a:xfrm>
        </p:spPr>
        <p:txBody>
          <a:bodyPr anchor="ctr"/>
          <a:lstStyle/>
          <a:p>
            <a:pPr marL="0" indent="0">
              <a:lnSpc>
                <a:spcPct val="100000"/>
              </a:lnSpc>
              <a:buNone/>
            </a:pPr>
            <a:r>
              <a:rPr lang="en-US" sz="2000" dirty="0">
                <a:ea typeface="Times New Roman" panose="02020603050405020304" pitchFamily="18" charset="0"/>
              </a:rPr>
              <a:t>Digital onboarding </a:t>
            </a:r>
            <a:r>
              <a:rPr lang="en-US" sz="2000" dirty="0" err="1">
                <a:ea typeface="Times New Roman" panose="02020603050405020304" pitchFamily="18" charset="0"/>
              </a:rPr>
              <a:t>kan</a:t>
            </a:r>
            <a:r>
              <a:rPr lang="en-US" sz="2000" dirty="0">
                <a:ea typeface="Times New Roman" panose="02020603050405020304" pitchFamily="18" charset="0"/>
              </a:rPr>
              <a:t> </a:t>
            </a:r>
            <a:r>
              <a:rPr lang="en-US" sz="2000" b="1" dirty="0" err="1">
                <a:ea typeface="Times New Roman" panose="02020603050405020304" pitchFamily="18" charset="0"/>
              </a:rPr>
              <a:t>minska</a:t>
            </a:r>
            <a:r>
              <a:rPr lang="en-US" sz="2000" b="1" dirty="0">
                <a:ea typeface="Times New Roman" panose="02020603050405020304" pitchFamily="18" charset="0"/>
              </a:rPr>
              <a:t> </a:t>
            </a:r>
            <a:r>
              <a:rPr lang="en-US" sz="2000" b="1" dirty="0" err="1">
                <a:ea typeface="Times New Roman" panose="02020603050405020304" pitchFamily="18" charset="0"/>
              </a:rPr>
              <a:t>nyanställningsomsättningen</a:t>
            </a:r>
            <a:r>
              <a:rPr lang="en-US" sz="2000" b="1" dirty="0">
                <a:ea typeface="Times New Roman" panose="02020603050405020304" pitchFamily="18" charset="0"/>
              </a:rPr>
              <a:t> med </a:t>
            </a:r>
            <a:r>
              <a:rPr lang="en-US" sz="2000" b="1" dirty="0" err="1">
                <a:ea typeface="Times New Roman" panose="02020603050405020304" pitchFamily="18" charset="0"/>
              </a:rPr>
              <a:t>upp</a:t>
            </a:r>
            <a:r>
              <a:rPr lang="en-US" sz="2000" b="1" dirty="0">
                <a:ea typeface="Times New Roman" panose="02020603050405020304" pitchFamily="18" charset="0"/>
              </a:rPr>
              <a:t> till 82% </a:t>
            </a:r>
            <a:r>
              <a:rPr lang="en-US" sz="2000" dirty="0" err="1">
                <a:ea typeface="Times New Roman" panose="02020603050405020304" pitchFamily="18" charset="0"/>
              </a:rPr>
              <a:t>och</a:t>
            </a:r>
            <a:r>
              <a:rPr lang="en-US" sz="2000" dirty="0">
                <a:ea typeface="Times New Roman" panose="02020603050405020304" pitchFamily="18" charset="0"/>
              </a:rPr>
              <a:t> med </a:t>
            </a:r>
            <a:r>
              <a:rPr lang="en-US" sz="2000" dirty="0" err="1">
                <a:ea typeface="Times New Roman" panose="02020603050405020304" pitchFamily="18" charset="0"/>
              </a:rPr>
              <a:t>tanke</a:t>
            </a:r>
            <a:r>
              <a:rPr lang="en-US" sz="2000" dirty="0">
                <a:ea typeface="Times New Roman" panose="02020603050405020304" pitchFamily="18" charset="0"/>
              </a:rPr>
              <a:t> </a:t>
            </a:r>
            <a:r>
              <a:rPr lang="en-US" sz="2000" dirty="0" err="1">
                <a:ea typeface="Times New Roman" panose="02020603050405020304" pitchFamily="18" charset="0"/>
              </a:rPr>
              <a:t>på</a:t>
            </a:r>
            <a:r>
              <a:rPr lang="en-US" sz="2000" dirty="0">
                <a:ea typeface="Times New Roman" panose="02020603050405020304" pitchFamily="18" charset="0"/>
              </a:rPr>
              <a:t> </a:t>
            </a:r>
            <a:r>
              <a:rPr lang="en-US" sz="2000" dirty="0" err="1">
                <a:ea typeface="Times New Roman" panose="02020603050405020304" pitchFamily="18" charset="0"/>
              </a:rPr>
              <a:t>att</a:t>
            </a:r>
            <a:r>
              <a:rPr lang="en-US" sz="2000" dirty="0">
                <a:ea typeface="Times New Roman" panose="02020603050405020304" pitchFamily="18" charset="0"/>
              </a:rPr>
              <a:t> </a:t>
            </a:r>
            <a:r>
              <a:rPr lang="en-US" sz="2000" dirty="0" err="1">
                <a:ea typeface="Times New Roman" panose="02020603050405020304" pitchFamily="18" charset="0"/>
              </a:rPr>
              <a:t>en</a:t>
            </a:r>
            <a:r>
              <a:rPr lang="en-US" sz="2000" dirty="0">
                <a:ea typeface="Times New Roman" panose="02020603050405020304" pitchFamily="18" charset="0"/>
              </a:rPr>
              <a:t> </a:t>
            </a:r>
            <a:r>
              <a:rPr lang="en-US" sz="2000" dirty="0" err="1">
                <a:ea typeface="Times New Roman" panose="02020603050405020304" pitchFamily="18" charset="0"/>
              </a:rPr>
              <a:t>dålig</a:t>
            </a:r>
            <a:r>
              <a:rPr lang="en-US" sz="2000" dirty="0">
                <a:ea typeface="Times New Roman" panose="02020603050405020304" pitchFamily="18" charset="0"/>
              </a:rPr>
              <a:t> </a:t>
            </a:r>
            <a:r>
              <a:rPr lang="en-US" sz="2000" dirty="0" err="1">
                <a:ea typeface="Times New Roman" panose="02020603050405020304" pitchFamily="18" charset="0"/>
              </a:rPr>
              <a:t>rekrytering</a:t>
            </a:r>
            <a:r>
              <a:rPr lang="en-US" sz="2000" dirty="0">
                <a:ea typeface="Times New Roman" panose="02020603050405020304" pitchFamily="18" charset="0"/>
              </a:rPr>
              <a:t> </a:t>
            </a:r>
            <a:r>
              <a:rPr lang="en-US" sz="2000" dirty="0" err="1">
                <a:ea typeface="Times New Roman" panose="02020603050405020304" pitchFamily="18" charset="0"/>
              </a:rPr>
              <a:t>kan</a:t>
            </a:r>
            <a:r>
              <a:rPr lang="en-US" sz="2000" dirty="0">
                <a:ea typeface="Times New Roman" panose="02020603050405020304" pitchFamily="18" charset="0"/>
              </a:rPr>
              <a:t> </a:t>
            </a:r>
            <a:r>
              <a:rPr lang="en-US" sz="2000" dirty="0" err="1">
                <a:ea typeface="Times New Roman" panose="02020603050405020304" pitchFamily="18" charset="0"/>
              </a:rPr>
              <a:t>kosta</a:t>
            </a:r>
            <a:r>
              <a:rPr lang="en-US" sz="2000" dirty="0">
                <a:ea typeface="Times New Roman" panose="02020603050405020304" pitchFamily="18" charset="0"/>
              </a:rPr>
              <a:t> </a:t>
            </a:r>
            <a:r>
              <a:rPr lang="en-US" sz="2000" dirty="0" err="1">
                <a:ea typeface="Times New Roman" panose="02020603050405020304" pitchFamily="18" charset="0"/>
              </a:rPr>
              <a:t>oss</a:t>
            </a:r>
            <a:r>
              <a:rPr lang="en-US" sz="2000" dirty="0">
                <a:ea typeface="Times New Roman" panose="02020603050405020304" pitchFamily="18" charset="0"/>
              </a:rPr>
              <a:t> </a:t>
            </a:r>
            <a:r>
              <a:rPr lang="en-US" sz="2000" dirty="0" err="1">
                <a:ea typeface="Times New Roman" panose="02020603050405020304" pitchFamily="18" charset="0"/>
              </a:rPr>
              <a:t>upp</a:t>
            </a:r>
            <a:r>
              <a:rPr lang="en-US" sz="2000" dirty="0">
                <a:ea typeface="Times New Roman" panose="02020603050405020304" pitchFamily="18" charset="0"/>
              </a:rPr>
              <a:t> till </a:t>
            </a:r>
            <a:r>
              <a:rPr lang="en-US" sz="2000" b="1" dirty="0">
                <a:ea typeface="Times New Roman" panose="02020603050405020304" pitchFamily="18" charset="0"/>
              </a:rPr>
              <a:t>1 000 000 </a:t>
            </a:r>
            <a:r>
              <a:rPr lang="en-US" sz="2000" b="1" dirty="0" err="1">
                <a:ea typeface="Times New Roman" panose="02020603050405020304" pitchFamily="18" charset="0"/>
              </a:rPr>
              <a:t>kr</a:t>
            </a:r>
            <a:r>
              <a:rPr lang="en-US" sz="2000" b="1" dirty="0">
                <a:ea typeface="Times New Roman" panose="02020603050405020304" pitchFamily="18" charset="0"/>
              </a:rPr>
              <a:t> </a:t>
            </a:r>
            <a:r>
              <a:rPr lang="en-US" sz="2000" dirty="0">
                <a:ea typeface="Times New Roman" panose="02020603050405020304" pitchFamily="18" charset="0"/>
              </a:rPr>
              <a:t>- </a:t>
            </a:r>
            <a:r>
              <a:rPr lang="en-US" sz="2000" dirty="0" err="1">
                <a:ea typeface="Times New Roman" panose="02020603050405020304" pitchFamily="18" charset="0"/>
              </a:rPr>
              <a:t>så</a:t>
            </a:r>
            <a:r>
              <a:rPr lang="en-US" sz="2000" dirty="0">
                <a:ea typeface="Times New Roman" panose="02020603050405020304" pitchFamily="18" charset="0"/>
              </a:rPr>
              <a:t> </a:t>
            </a:r>
            <a:r>
              <a:rPr lang="en-US" sz="2000" dirty="0" err="1">
                <a:ea typeface="Times New Roman" panose="02020603050405020304" pitchFamily="18" charset="0"/>
              </a:rPr>
              <a:t>är</a:t>
            </a:r>
            <a:r>
              <a:rPr lang="en-US" sz="2000" dirty="0">
                <a:ea typeface="Times New Roman" panose="02020603050405020304" pitchFamily="18" charset="0"/>
              </a:rPr>
              <a:t> digital onboarding </a:t>
            </a:r>
            <a:r>
              <a:rPr lang="en-US" sz="2000" dirty="0" err="1">
                <a:ea typeface="Times New Roman" panose="02020603050405020304" pitchFamily="18" charset="0"/>
              </a:rPr>
              <a:t>i</a:t>
            </a:r>
            <a:r>
              <a:rPr lang="en-US" sz="2000" dirty="0">
                <a:ea typeface="Times New Roman" panose="02020603050405020304" pitchFamily="18" charset="0"/>
              </a:rPr>
              <a:t> </a:t>
            </a:r>
            <a:r>
              <a:rPr lang="en-US" sz="2000" dirty="0" err="1">
                <a:ea typeface="Times New Roman" panose="02020603050405020304" pitchFamily="18" charset="0"/>
              </a:rPr>
              <a:t>själva</a:t>
            </a:r>
            <a:r>
              <a:rPr lang="en-US" sz="2000" dirty="0">
                <a:ea typeface="Times New Roman" panose="02020603050405020304" pitchFamily="18" charset="0"/>
              </a:rPr>
              <a:t> </a:t>
            </a:r>
            <a:r>
              <a:rPr lang="en-US" sz="2000" dirty="0" err="1">
                <a:ea typeface="Times New Roman" panose="02020603050405020304" pitchFamily="18" charset="0"/>
              </a:rPr>
              <a:t>verket</a:t>
            </a:r>
            <a:r>
              <a:rPr lang="en-US" sz="2000" dirty="0">
                <a:ea typeface="Times New Roman" panose="02020603050405020304" pitchFamily="18" charset="0"/>
              </a:rPr>
              <a:t> </a:t>
            </a:r>
            <a:r>
              <a:rPr lang="en-US" sz="2000" dirty="0" err="1">
                <a:ea typeface="Times New Roman" panose="02020603050405020304" pitchFamily="18" charset="0"/>
              </a:rPr>
              <a:t>viktigt</a:t>
            </a:r>
            <a:r>
              <a:rPr lang="en-US" sz="2000" dirty="0">
                <a:ea typeface="Times New Roman" panose="02020603050405020304" pitchFamily="18" charset="0"/>
              </a:rPr>
              <a:t> för </a:t>
            </a:r>
            <a:r>
              <a:rPr lang="en-US" sz="2000" dirty="0" err="1">
                <a:ea typeface="Times New Roman" panose="02020603050405020304" pitchFamily="18" charset="0"/>
              </a:rPr>
              <a:t>vårt</a:t>
            </a:r>
            <a:r>
              <a:rPr lang="en-US" sz="2000" dirty="0">
                <a:ea typeface="Times New Roman" panose="02020603050405020304" pitchFamily="18" charset="0"/>
              </a:rPr>
              <a:t> </a:t>
            </a:r>
            <a:r>
              <a:rPr lang="en-US" sz="2000" dirty="0" err="1">
                <a:ea typeface="Times New Roman" panose="02020603050405020304" pitchFamily="18" charset="0"/>
              </a:rPr>
              <a:t>resultat</a:t>
            </a:r>
            <a:r>
              <a:rPr lang="en-US" sz="2000" dirty="0">
                <a:ea typeface="Times New Roman" panose="02020603050405020304" pitchFamily="18" charset="0"/>
              </a:rPr>
              <a:t>.</a:t>
            </a:r>
          </a:p>
          <a:p>
            <a:pPr marL="0" indent="0">
              <a:lnSpc>
                <a:spcPct val="100000"/>
              </a:lnSpc>
              <a:buNone/>
            </a:pPr>
            <a:endParaRPr lang="en-US" sz="2000" dirty="0">
              <a:ea typeface="Times New Roman" panose="02020603050405020304" pitchFamily="18" charset="0"/>
            </a:endParaRPr>
          </a:p>
          <a:p>
            <a:pPr marL="0" indent="0">
              <a:lnSpc>
                <a:spcPct val="100000"/>
              </a:lnSpc>
              <a:buNone/>
            </a:pPr>
            <a:r>
              <a:rPr lang="en-US" sz="2000" dirty="0">
                <a:ea typeface="Times New Roman" panose="02020603050405020304" pitchFamily="18" charset="0"/>
              </a:rPr>
              <a:t>Digital </a:t>
            </a:r>
            <a:r>
              <a:rPr lang="en-US" sz="2000" dirty="0" err="1">
                <a:ea typeface="Times New Roman" panose="02020603050405020304" pitchFamily="18" charset="0"/>
              </a:rPr>
              <a:t>personlig</a:t>
            </a:r>
            <a:r>
              <a:rPr lang="en-US" sz="2000" dirty="0">
                <a:ea typeface="Times New Roman" panose="02020603050405020304" pitchFamily="18" charset="0"/>
              </a:rPr>
              <a:t> onboarding </a:t>
            </a:r>
            <a:r>
              <a:rPr lang="en-US" sz="2000" dirty="0" err="1">
                <a:ea typeface="Times New Roman" panose="02020603050405020304" pitchFamily="18" charset="0"/>
              </a:rPr>
              <a:t>har</a:t>
            </a:r>
            <a:r>
              <a:rPr lang="en-US" sz="2000" dirty="0">
                <a:ea typeface="Times New Roman" panose="02020603050405020304" pitchFamily="18" charset="0"/>
              </a:rPr>
              <a:t> </a:t>
            </a:r>
            <a:r>
              <a:rPr lang="en-US" sz="2000" dirty="0" err="1">
                <a:ea typeface="Times New Roman" panose="02020603050405020304" pitchFamily="18" charset="0"/>
              </a:rPr>
              <a:t>aldrig</a:t>
            </a:r>
            <a:r>
              <a:rPr lang="en-US" sz="2000" dirty="0">
                <a:ea typeface="Times New Roman" panose="02020603050405020304" pitchFamily="18" charset="0"/>
              </a:rPr>
              <a:t> </a:t>
            </a:r>
            <a:r>
              <a:rPr lang="en-US" sz="2000" dirty="0" err="1">
                <a:ea typeface="Times New Roman" panose="02020603050405020304" pitchFamily="18" charset="0"/>
              </a:rPr>
              <a:t>varit</a:t>
            </a:r>
            <a:r>
              <a:rPr lang="en-US" sz="2000" dirty="0">
                <a:ea typeface="Times New Roman" panose="02020603050405020304" pitchFamily="18" charset="0"/>
              </a:rPr>
              <a:t> </a:t>
            </a:r>
            <a:r>
              <a:rPr lang="en-US" sz="2000" dirty="0" err="1">
                <a:ea typeface="Times New Roman" panose="02020603050405020304" pitchFamily="18" charset="0"/>
              </a:rPr>
              <a:t>mer</a:t>
            </a:r>
            <a:r>
              <a:rPr lang="en-US" sz="2000" dirty="0">
                <a:ea typeface="Times New Roman" panose="02020603050405020304" pitchFamily="18" charset="0"/>
              </a:rPr>
              <a:t> </a:t>
            </a:r>
            <a:r>
              <a:rPr lang="en-US" sz="2000" dirty="0" err="1">
                <a:ea typeface="Times New Roman" panose="02020603050405020304" pitchFamily="18" charset="0"/>
              </a:rPr>
              <a:t>kritiskt</a:t>
            </a:r>
            <a:r>
              <a:rPr lang="en-US" sz="2000" dirty="0">
                <a:ea typeface="Times New Roman" panose="02020603050405020304" pitchFamily="18" charset="0"/>
              </a:rPr>
              <a:t>! </a:t>
            </a:r>
            <a:r>
              <a:rPr lang="en-US" sz="2000" dirty="0" err="1">
                <a:ea typeface="Times New Roman" panose="02020603050405020304" pitchFamily="18" charset="0"/>
              </a:rPr>
              <a:t>Kandidater</a:t>
            </a:r>
            <a:r>
              <a:rPr lang="en-US" sz="2000" dirty="0">
                <a:ea typeface="Times New Roman" panose="02020603050405020304" pitchFamily="18" charset="0"/>
              </a:rPr>
              <a:t> </a:t>
            </a:r>
            <a:r>
              <a:rPr lang="en-US" sz="2000" dirty="0" err="1">
                <a:ea typeface="Times New Roman" panose="02020603050405020304" pitchFamily="18" charset="0"/>
              </a:rPr>
              <a:t>letar</a:t>
            </a:r>
            <a:r>
              <a:rPr lang="en-US" sz="2000" dirty="0">
                <a:ea typeface="Times New Roman" panose="02020603050405020304" pitchFamily="18" charset="0"/>
              </a:rPr>
              <a:t> </a:t>
            </a:r>
            <a:r>
              <a:rPr lang="en-US" sz="2000" dirty="0" err="1">
                <a:ea typeface="Times New Roman" panose="02020603050405020304" pitchFamily="18" charset="0"/>
              </a:rPr>
              <a:t>efter</a:t>
            </a:r>
            <a:r>
              <a:rPr lang="en-US" sz="2000" dirty="0">
                <a:ea typeface="Times New Roman" panose="02020603050405020304" pitchFamily="18" charset="0"/>
              </a:rPr>
              <a:t> </a:t>
            </a:r>
            <a:r>
              <a:rPr lang="en-US" sz="2000" dirty="0" err="1">
                <a:ea typeface="Times New Roman" panose="02020603050405020304" pitchFamily="18" charset="0"/>
              </a:rPr>
              <a:t>meningsfulla</a:t>
            </a:r>
            <a:r>
              <a:rPr lang="en-US" sz="2000" dirty="0">
                <a:ea typeface="Times New Roman" panose="02020603050405020304" pitchFamily="18" charset="0"/>
              </a:rPr>
              <a:t> </a:t>
            </a:r>
            <a:r>
              <a:rPr lang="en-US" sz="2000" dirty="0" err="1">
                <a:ea typeface="Times New Roman" panose="02020603050405020304" pitchFamily="18" charset="0"/>
              </a:rPr>
              <a:t>arbetsplatser</a:t>
            </a:r>
            <a:r>
              <a:rPr lang="en-US" sz="2000" dirty="0">
                <a:ea typeface="Times New Roman" panose="02020603050405020304" pitchFamily="18" charset="0"/>
              </a:rPr>
              <a:t> </a:t>
            </a:r>
            <a:r>
              <a:rPr lang="en-US" sz="2000" dirty="0" err="1">
                <a:ea typeface="Times New Roman" panose="02020603050405020304" pitchFamily="18" charset="0"/>
              </a:rPr>
              <a:t>och</a:t>
            </a:r>
            <a:r>
              <a:rPr lang="en-US" sz="2000" dirty="0">
                <a:ea typeface="Times New Roman" panose="02020603050405020304" pitchFamily="18" charset="0"/>
              </a:rPr>
              <a:t> de </a:t>
            </a:r>
            <a:r>
              <a:rPr lang="en-US" sz="2000" dirty="0" err="1">
                <a:ea typeface="Times New Roman" panose="02020603050405020304" pitchFamily="18" charset="0"/>
              </a:rPr>
              <a:t>kan</a:t>
            </a:r>
            <a:r>
              <a:rPr lang="en-US" sz="2000" dirty="0">
                <a:ea typeface="Times New Roman" panose="02020603050405020304" pitchFamily="18" charset="0"/>
              </a:rPr>
              <a:t> </a:t>
            </a:r>
            <a:r>
              <a:rPr lang="en-US" sz="2000" dirty="0" err="1">
                <a:ea typeface="Times New Roman" panose="02020603050405020304" pitchFamily="18" charset="0"/>
              </a:rPr>
              <a:t>välja</a:t>
            </a:r>
            <a:r>
              <a:rPr lang="en-US" sz="2000" dirty="0">
                <a:ea typeface="Times New Roman" panose="02020603050405020304" pitchFamily="18" charset="0"/>
              </a:rPr>
              <a:t> </a:t>
            </a:r>
            <a:r>
              <a:rPr lang="en-US" sz="2000" dirty="0" err="1">
                <a:ea typeface="Times New Roman" panose="02020603050405020304" pitchFamily="18" charset="0"/>
              </a:rPr>
              <a:t>och</a:t>
            </a:r>
            <a:r>
              <a:rPr lang="en-US" sz="2000" dirty="0">
                <a:ea typeface="Times New Roman" panose="02020603050405020304" pitchFamily="18" charset="0"/>
              </a:rPr>
              <a:t> vraka </a:t>
            </a:r>
            <a:r>
              <a:rPr lang="en-US" sz="2000" dirty="0" err="1">
                <a:ea typeface="Times New Roman" panose="02020603050405020304" pitchFamily="18" charset="0"/>
              </a:rPr>
              <a:t>som</a:t>
            </a:r>
            <a:r>
              <a:rPr lang="en-US" sz="2000" dirty="0">
                <a:ea typeface="Times New Roman" panose="02020603050405020304" pitchFamily="18" charset="0"/>
              </a:rPr>
              <a:t> de </a:t>
            </a:r>
            <a:r>
              <a:rPr lang="en-US" sz="2000" dirty="0" err="1">
                <a:ea typeface="Times New Roman" panose="02020603050405020304" pitchFamily="18" charset="0"/>
              </a:rPr>
              <a:t>vill</a:t>
            </a:r>
            <a:r>
              <a:rPr lang="en-US" sz="2000" dirty="0">
                <a:ea typeface="Times New Roman" panose="02020603050405020304" pitchFamily="18" charset="0"/>
              </a:rPr>
              <a:t>. </a:t>
            </a:r>
            <a:r>
              <a:rPr lang="en-US" sz="2000" b="1" dirty="0" err="1">
                <a:ea typeface="Times New Roman" panose="02020603050405020304" pitchFamily="18" charset="0"/>
              </a:rPr>
              <a:t>Vår</a:t>
            </a:r>
            <a:r>
              <a:rPr lang="en-US" sz="2000" b="1" dirty="0">
                <a:ea typeface="Times New Roman" panose="02020603050405020304" pitchFamily="18" charset="0"/>
              </a:rPr>
              <a:t> </a:t>
            </a:r>
            <a:r>
              <a:rPr lang="en-US" sz="2000" b="1" dirty="0" err="1">
                <a:ea typeface="Times New Roman" panose="02020603050405020304" pitchFamily="18" charset="0"/>
              </a:rPr>
              <a:t>förmåga</a:t>
            </a:r>
            <a:r>
              <a:rPr lang="en-US" sz="2000" b="1" dirty="0">
                <a:ea typeface="Times New Roman" panose="02020603050405020304" pitchFamily="18" charset="0"/>
              </a:rPr>
              <a:t> </a:t>
            </a:r>
            <a:r>
              <a:rPr lang="en-US" sz="2000" b="1" dirty="0" err="1">
                <a:ea typeface="Times New Roman" panose="02020603050405020304" pitchFamily="18" charset="0"/>
              </a:rPr>
              <a:t>att</a:t>
            </a:r>
            <a:r>
              <a:rPr lang="en-US" sz="2000" b="1" dirty="0">
                <a:ea typeface="Times New Roman" panose="02020603050405020304" pitchFamily="18" charset="0"/>
              </a:rPr>
              <a:t> </a:t>
            </a:r>
            <a:r>
              <a:rPr lang="en-US" sz="2000" b="1" dirty="0" err="1">
                <a:ea typeface="Times New Roman" panose="02020603050405020304" pitchFamily="18" charset="0"/>
              </a:rPr>
              <a:t>få</a:t>
            </a:r>
            <a:r>
              <a:rPr lang="en-US" sz="2000" b="1" dirty="0">
                <a:ea typeface="Times New Roman" panose="02020603050405020304" pitchFamily="18" charset="0"/>
              </a:rPr>
              <a:t> </a:t>
            </a:r>
            <a:r>
              <a:rPr lang="en-US" sz="2000" b="1" dirty="0" err="1">
                <a:ea typeface="Times New Roman" panose="02020603050405020304" pitchFamily="18" charset="0"/>
              </a:rPr>
              <a:t>talanger</a:t>
            </a:r>
            <a:r>
              <a:rPr lang="en-US" sz="2000" b="1" dirty="0">
                <a:ea typeface="Times New Roman" panose="02020603050405020304" pitchFamily="18" charset="0"/>
              </a:rPr>
              <a:t> </a:t>
            </a:r>
            <a:r>
              <a:rPr lang="en-US" sz="2000" b="1" dirty="0" err="1">
                <a:ea typeface="Times New Roman" panose="02020603050405020304" pitchFamily="18" charset="0"/>
              </a:rPr>
              <a:t>som</a:t>
            </a:r>
            <a:r>
              <a:rPr lang="en-US" sz="2000" b="1" dirty="0">
                <a:ea typeface="Times New Roman" panose="02020603050405020304" pitchFamily="18" charset="0"/>
              </a:rPr>
              <a:t> </a:t>
            </a:r>
            <a:r>
              <a:rPr lang="en-US" sz="2000" b="1" dirty="0" err="1">
                <a:ea typeface="Times New Roman" panose="02020603050405020304" pitchFamily="18" charset="0"/>
              </a:rPr>
              <a:t>blir</a:t>
            </a:r>
            <a:r>
              <a:rPr lang="en-US" sz="2000" b="1" dirty="0">
                <a:ea typeface="Times New Roman" panose="02020603050405020304" pitchFamily="18" charset="0"/>
              </a:rPr>
              <a:t> </a:t>
            </a:r>
            <a:r>
              <a:rPr lang="en-US" sz="2000" b="1" dirty="0" err="1">
                <a:ea typeface="Times New Roman" panose="02020603050405020304" pitchFamily="18" charset="0"/>
              </a:rPr>
              <a:t>väl</a:t>
            </a:r>
            <a:r>
              <a:rPr lang="en-US" sz="2000" b="1" dirty="0">
                <a:ea typeface="Times New Roman" panose="02020603050405020304" pitchFamily="18" charset="0"/>
              </a:rPr>
              <a:t> </a:t>
            </a:r>
            <a:r>
              <a:rPr lang="en-US" sz="2000" b="1" dirty="0" err="1">
                <a:ea typeface="Times New Roman" panose="02020603050405020304" pitchFamily="18" charset="0"/>
              </a:rPr>
              <a:t>integrerade</a:t>
            </a:r>
            <a:r>
              <a:rPr lang="en-US" sz="2000" b="1" dirty="0">
                <a:ea typeface="Times New Roman" panose="02020603050405020304" pitchFamily="18" charset="0"/>
              </a:rPr>
              <a:t> </a:t>
            </a:r>
            <a:r>
              <a:rPr lang="en-US" sz="2000" b="1" dirty="0" err="1">
                <a:ea typeface="Times New Roman" panose="02020603050405020304" pitchFamily="18" charset="0"/>
              </a:rPr>
              <a:t>i</a:t>
            </a:r>
            <a:r>
              <a:rPr lang="en-US" sz="2000" b="1" dirty="0">
                <a:ea typeface="Times New Roman" panose="02020603050405020304" pitchFamily="18" charset="0"/>
              </a:rPr>
              <a:t> </a:t>
            </a:r>
            <a:r>
              <a:rPr lang="en-US" sz="2000" b="1" dirty="0" err="1">
                <a:ea typeface="Times New Roman" panose="02020603050405020304" pitchFamily="18" charset="0"/>
              </a:rPr>
              <a:t>vår</a:t>
            </a:r>
            <a:r>
              <a:rPr lang="en-US" sz="2000" b="1" dirty="0">
                <a:ea typeface="Times New Roman" panose="02020603050405020304" pitchFamily="18" charset="0"/>
              </a:rPr>
              <a:t> kultur </a:t>
            </a:r>
            <a:r>
              <a:rPr lang="en-US" sz="2000" b="1" dirty="0" err="1">
                <a:ea typeface="Times New Roman" panose="02020603050405020304" pitchFamily="18" charset="0"/>
              </a:rPr>
              <a:t>och</a:t>
            </a:r>
            <a:r>
              <a:rPr lang="en-US" sz="2000" b="1" dirty="0">
                <a:ea typeface="Times New Roman" panose="02020603050405020304" pitchFamily="18" charset="0"/>
              </a:rPr>
              <a:t> </a:t>
            </a:r>
            <a:r>
              <a:rPr lang="en-US" sz="2000" b="1" dirty="0" err="1">
                <a:ea typeface="Times New Roman" panose="02020603050405020304" pitchFamily="18" charset="0"/>
              </a:rPr>
              <a:t>i</a:t>
            </a:r>
            <a:r>
              <a:rPr lang="en-US" sz="2000" b="1" dirty="0">
                <a:ea typeface="Times New Roman" panose="02020603050405020304" pitchFamily="18" charset="0"/>
              </a:rPr>
              <a:t> </a:t>
            </a:r>
            <a:r>
              <a:rPr lang="en-US" sz="2000" b="1" dirty="0" err="1">
                <a:ea typeface="Times New Roman" panose="02020603050405020304" pitchFamily="18" charset="0"/>
              </a:rPr>
              <a:t>företaget</a:t>
            </a:r>
            <a:r>
              <a:rPr lang="en-US" sz="2000" b="1" dirty="0">
                <a:ea typeface="Times New Roman" panose="02020603050405020304" pitchFamily="18" charset="0"/>
              </a:rPr>
              <a:t> </a:t>
            </a:r>
            <a:r>
              <a:rPr lang="en-US" sz="2000" b="1" dirty="0" err="1">
                <a:ea typeface="Times New Roman" panose="02020603050405020304" pitchFamily="18" charset="0"/>
              </a:rPr>
              <a:t>som</a:t>
            </a:r>
            <a:r>
              <a:rPr lang="en-US" sz="2000" b="1" dirty="0">
                <a:ea typeface="Times New Roman" panose="02020603050405020304" pitchFamily="18" charset="0"/>
              </a:rPr>
              <a:t> </a:t>
            </a:r>
            <a:r>
              <a:rPr lang="en-US" sz="2000" b="1" dirty="0" err="1">
                <a:ea typeface="Times New Roman" panose="02020603050405020304" pitchFamily="18" charset="0"/>
              </a:rPr>
              <a:t>helhet</a:t>
            </a:r>
            <a:r>
              <a:rPr lang="en-US" sz="2000" b="1" dirty="0">
                <a:ea typeface="Times New Roman" panose="02020603050405020304" pitchFamily="18" charset="0"/>
              </a:rPr>
              <a:t> </a:t>
            </a:r>
            <a:r>
              <a:rPr lang="en-US" sz="2000" b="1" dirty="0" err="1">
                <a:ea typeface="Times New Roman" panose="02020603050405020304" pitchFamily="18" charset="0"/>
              </a:rPr>
              <a:t>är</a:t>
            </a:r>
            <a:r>
              <a:rPr lang="en-US" sz="2000" b="1" dirty="0">
                <a:ea typeface="Times New Roman" panose="02020603050405020304" pitchFamily="18" charset="0"/>
              </a:rPr>
              <a:t> </a:t>
            </a:r>
            <a:r>
              <a:rPr lang="en-US" sz="2000" b="1" dirty="0" err="1">
                <a:ea typeface="Times New Roman" panose="02020603050405020304" pitchFamily="18" charset="0"/>
              </a:rPr>
              <a:t>nyckeln</a:t>
            </a:r>
            <a:r>
              <a:rPr lang="en-US" sz="2000" b="1" dirty="0">
                <a:ea typeface="Times New Roman" panose="02020603050405020304" pitchFamily="18" charset="0"/>
              </a:rPr>
              <a:t> till </a:t>
            </a:r>
            <a:r>
              <a:rPr lang="en-US" sz="2000" b="1" dirty="0" err="1">
                <a:ea typeface="Times New Roman" panose="02020603050405020304" pitchFamily="18" charset="0"/>
              </a:rPr>
              <a:t>att</a:t>
            </a:r>
            <a:r>
              <a:rPr lang="en-US" sz="2000" b="1" dirty="0">
                <a:ea typeface="Times New Roman" panose="02020603050405020304" pitchFamily="18" charset="0"/>
              </a:rPr>
              <a:t> </a:t>
            </a:r>
            <a:r>
              <a:rPr lang="en-US" sz="2000" b="1" dirty="0" err="1">
                <a:ea typeface="Times New Roman" panose="02020603050405020304" pitchFamily="18" charset="0"/>
              </a:rPr>
              <a:t>behålla</a:t>
            </a:r>
            <a:r>
              <a:rPr lang="en-US" sz="2000" b="1" dirty="0">
                <a:ea typeface="Times New Roman" panose="02020603050405020304" pitchFamily="18" charset="0"/>
              </a:rPr>
              <a:t> </a:t>
            </a:r>
            <a:r>
              <a:rPr lang="en-US" sz="2000" b="1" dirty="0" err="1">
                <a:ea typeface="Times New Roman" panose="02020603050405020304" pitchFamily="18" charset="0"/>
              </a:rPr>
              <a:t>talangerna</a:t>
            </a:r>
            <a:r>
              <a:rPr lang="en-US" sz="2000" b="1" dirty="0">
                <a:ea typeface="Times New Roman" panose="02020603050405020304" pitchFamily="18" charset="0"/>
              </a:rPr>
              <a:t> </a:t>
            </a:r>
            <a:r>
              <a:rPr lang="en-US" sz="2000" b="1" dirty="0" err="1">
                <a:ea typeface="Times New Roman" panose="02020603050405020304" pitchFamily="18" charset="0"/>
              </a:rPr>
              <a:t>både</a:t>
            </a:r>
            <a:r>
              <a:rPr lang="en-US" sz="2000" b="1" dirty="0">
                <a:ea typeface="Times New Roman" panose="02020603050405020304" pitchFamily="18" charset="0"/>
              </a:rPr>
              <a:t> nu </a:t>
            </a:r>
            <a:r>
              <a:rPr lang="en-US" sz="2000" b="1" dirty="0" err="1">
                <a:ea typeface="Times New Roman" panose="02020603050405020304" pitchFamily="18" charset="0"/>
              </a:rPr>
              <a:t>och</a:t>
            </a:r>
            <a:r>
              <a:rPr lang="en-US" sz="2000" b="1" dirty="0">
                <a:ea typeface="Times New Roman" panose="02020603050405020304" pitchFamily="18" charset="0"/>
              </a:rPr>
              <a:t> </a:t>
            </a:r>
            <a:r>
              <a:rPr lang="en-US" sz="2000" b="1" dirty="0" err="1">
                <a:ea typeface="Times New Roman" panose="02020603050405020304" pitchFamily="18" charset="0"/>
              </a:rPr>
              <a:t>på</a:t>
            </a:r>
            <a:r>
              <a:rPr lang="en-US" sz="2000" b="1" dirty="0">
                <a:ea typeface="Times New Roman" panose="02020603050405020304" pitchFamily="18" charset="0"/>
              </a:rPr>
              <a:t> </a:t>
            </a:r>
            <a:r>
              <a:rPr lang="en-US" sz="2000" b="1" dirty="0" err="1">
                <a:ea typeface="Times New Roman" panose="02020603050405020304" pitchFamily="18" charset="0"/>
              </a:rPr>
              <a:t>lång</a:t>
            </a:r>
            <a:r>
              <a:rPr lang="en-US" sz="2000" b="1" dirty="0">
                <a:ea typeface="Times New Roman" panose="02020603050405020304" pitchFamily="18" charset="0"/>
              </a:rPr>
              <a:t> </a:t>
            </a:r>
            <a:r>
              <a:rPr lang="en-US" sz="2000" b="1" dirty="0" err="1">
                <a:ea typeface="Times New Roman" panose="02020603050405020304" pitchFamily="18" charset="0"/>
              </a:rPr>
              <a:t>sikt</a:t>
            </a:r>
            <a:r>
              <a:rPr lang="en-US" sz="2000" b="1" dirty="0">
                <a:ea typeface="Times New Roman" panose="02020603050405020304" pitchFamily="18" charset="0"/>
              </a:rPr>
              <a:t>.</a:t>
            </a:r>
            <a:endParaRPr lang="da-DK" sz="2000" b="1" dirty="0">
              <a:latin typeface="Telegraf" pitchFamily="2" charset="77"/>
            </a:endParaRPr>
          </a:p>
        </p:txBody>
      </p:sp>
      <p:pic>
        <p:nvPicPr>
          <p:cNvPr id="7" name="Pladsholder til billede 6" descr="Et billede, der indeholder linjetegning&#10;&#10;Automatisk genereret beskrivelse">
            <a:extLst>
              <a:ext uri="{FF2B5EF4-FFF2-40B4-BE49-F238E27FC236}">
                <a16:creationId xmlns:a16="http://schemas.microsoft.com/office/drawing/2014/main" id="{D1B257C4-3AF2-EA45-80A9-7AA3496E6677}"/>
              </a:ext>
            </a:extLst>
          </p:cNvPr>
          <p:cNvPicPr>
            <a:picLocks noGrp="1" noChangeAspect="1"/>
          </p:cNvPicPr>
          <p:nvPr>
            <p:ph type="pic" sz="quarter" idx="14"/>
          </p:nvPr>
        </p:nvPicPr>
        <p:blipFill rotWithShape="1">
          <a:blip r:embed="rId2"/>
          <a:srcRect l="5587" r="5587"/>
          <a:stretch>
            <a:fillRect/>
          </a:stretch>
        </p:blipFill>
        <p:spPr/>
      </p:pic>
    </p:spTree>
    <p:extLst>
      <p:ext uri="{BB962C8B-B14F-4D97-AF65-F5344CB8AC3E}">
        <p14:creationId xmlns:p14="http://schemas.microsoft.com/office/powerpoint/2010/main" val="3714011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förhindra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de </a:t>
            </a:r>
            <a:r>
              <a:rPr lang="en-US" sz="2000" dirty="0" err="1">
                <a:ea typeface="Calibri" panose="020F0502020204030204" pitchFamily="34" charset="0"/>
                <a:cs typeface="Times New Roman" panose="02020603050405020304" pitchFamily="18" charset="0"/>
              </a:rPr>
              <a:t>lämnar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i</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förtid</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säkerställa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nyanställda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är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engagerade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exalterade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inför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sitt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jobb</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sin </a:t>
            </a:r>
            <a:r>
              <a:rPr lang="en-US" sz="2000" dirty="0" err="1">
                <a:ea typeface="Calibri" panose="020F0502020204030204" pitchFamily="34" charset="0"/>
                <a:cs typeface="Times New Roman" panose="02020603050405020304" pitchFamily="18" charset="0"/>
              </a:rPr>
              <a:t>nya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arbetsplats</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påskynda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tiden</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fram</a:t>
            </a:r>
            <a:r>
              <a:rPr lang="en-US" sz="2000" dirty="0">
                <a:ea typeface="Calibri" panose="020F0502020204030204" pitchFamily="34" charset="0"/>
                <a:cs typeface="Times New Roman" panose="02020603050405020304" pitchFamily="18" charset="0"/>
              </a:rPr>
              <a:t> till full </a:t>
            </a:r>
            <a:r>
              <a:rPr lang="en-US" sz="2000" dirty="0" err="1">
                <a:ea typeface="Calibri" panose="020F0502020204030204" pitchFamily="34" charset="0"/>
                <a:cs typeface="Times New Roman" panose="02020603050405020304" pitchFamily="18" charset="0"/>
              </a:rPr>
              <a:t>produktivitet</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behålla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både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befintliga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medarbetare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så</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länge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som</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möjligt</a:t>
            </a:r>
            <a:r>
              <a:rPr lang="en-US" sz="2000" dirty="0">
                <a:ea typeface="Calibri" panose="020F0502020204030204" pitchFamily="34" charset="0"/>
                <a:cs typeface="Times New Roman" panose="02020603050405020304" pitchFamily="18" charset="0"/>
              </a:rPr>
              <a:t>? </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spara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pengar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på</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vårt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rekryterings</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onboardingarbete</a:t>
            </a:r>
            <a:r>
              <a:rPr lang="en-US" sz="2000" dirty="0">
                <a:ea typeface="Calibri" panose="020F0502020204030204" pitchFamily="34" charset="0"/>
                <a:cs typeface="Times New Roman" panose="02020603050405020304" pitchFamily="18" charset="0"/>
              </a:rPr>
              <a:t>? </a:t>
            </a: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Låt</a:t>
            </a:r>
            <a:r>
              <a:rPr lang="da-DK" b="1" dirty="0"/>
              <a:t> oss </a:t>
            </a:r>
            <a:r>
              <a:rPr lang="da-DK" b="1" dirty="0" err="1"/>
              <a:t>vända</a:t>
            </a:r>
            <a:r>
              <a:rPr lang="da-DK" b="1" dirty="0"/>
              <a:t> på </a:t>
            </a:r>
            <a:r>
              <a:rPr lang="da-DK" b="1" dirty="0" err="1"/>
              <a:t>detta</a:t>
            </a:r>
            <a:endParaRPr lang="da-DK" b="1" dirty="0"/>
          </a:p>
          <a:p>
            <a:endParaRPr lang="da-DK" b="1" dirty="0" err="1"/>
          </a:p>
        </p:txBody>
      </p:sp>
      <p:pic>
        <p:nvPicPr>
          <p:cNvPr id="14" name="Pladsholder til billede 13" descr="Et billede, der indeholder tekst, linjetegning&#10;&#10;Automatisk genereret beskrivelse">
            <a:extLst>
              <a:ext uri="{FF2B5EF4-FFF2-40B4-BE49-F238E27FC236}">
                <a16:creationId xmlns:a16="http://schemas.microsoft.com/office/drawing/2014/main" id="{9B3843C2-A7A1-4F47-A3EC-5EE0803CD738}"/>
              </a:ext>
            </a:extLst>
          </p:cNvPr>
          <p:cNvPicPr>
            <a:picLocks noGrp="1" noChangeAspect="1"/>
          </p:cNvPicPr>
          <p:nvPr>
            <p:ph type="pic" sz="quarter" idx="15"/>
          </p:nvPr>
        </p:nvPicPr>
        <p:blipFill rotWithShape="1">
          <a:blip r:embed="rId2"/>
          <a:srcRect t="150" b="150"/>
          <a:stretch>
            <a:fillRect/>
          </a:stretch>
        </p:blipFill>
        <p:spPr>
          <a:xfrm>
            <a:off x="640725" y="2124805"/>
            <a:ext cx="3968578" cy="3967076"/>
          </a:xfrm>
        </p:spPr>
      </p:pic>
    </p:spTree>
    <p:extLst>
      <p:ext uri="{BB962C8B-B14F-4D97-AF65-F5344CB8AC3E}">
        <p14:creationId xmlns:p14="http://schemas.microsoft.com/office/powerpoint/2010/main" val="311837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err="1"/>
              <a:t>Här</a:t>
            </a:r>
            <a:r>
              <a:rPr lang="en-US" dirty="0"/>
              <a:t> </a:t>
            </a:r>
            <a:r>
              <a:rPr lang="en-US" dirty="0" err="1"/>
              <a:t>är</a:t>
            </a:r>
            <a:r>
              <a:rPr lang="en-US" dirty="0"/>
              <a:t> </a:t>
            </a:r>
            <a:r>
              <a:rPr lang="en-US" dirty="0" err="1"/>
              <a:t>ett</a:t>
            </a:r>
            <a:r>
              <a:rPr lang="en-US" dirty="0"/>
              <a:t> </a:t>
            </a:r>
            <a:r>
              <a:rPr lang="en-US" dirty="0" err="1"/>
              <a:t>sätt</a:t>
            </a:r>
            <a:r>
              <a:rPr lang="en-US" dirty="0"/>
              <a:t> för </a:t>
            </a:r>
            <a:r>
              <a:rPr lang="en-US" dirty="0" err="1"/>
              <a:t>oss</a:t>
            </a:r>
            <a:r>
              <a:rPr lang="en-US" dirty="0"/>
              <a:t> </a:t>
            </a:r>
            <a:r>
              <a:rPr lang="en-US" dirty="0" err="1"/>
              <a:t>att</a:t>
            </a:r>
            <a:r>
              <a:rPr lang="en-US" dirty="0"/>
              <a:t> </a:t>
            </a:r>
            <a:r>
              <a:rPr lang="en-US" dirty="0" err="1"/>
              <a:t>driva</a:t>
            </a:r>
            <a:r>
              <a:rPr lang="en-US" dirty="0"/>
              <a:t> </a:t>
            </a:r>
            <a:r>
              <a:rPr lang="en-US" dirty="0" err="1"/>
              <a:t>engagemang</a:t>
            </a:r>
            <a:r>
              <a:rPr lang="en-US" dirty="0"/>
              <a:t>, </a:t>
            </a:r>
            <a:r>
              <a:rPr lang="en-US" dirty="0" err="1"/>
              <a:t>förkorta</a:t>
            </a:r>
            <a:r>
              <a:rPr lang="en-US" dirty="0"/>
              <a:t> </a:t>
            </a:r>
            <a:r>
              <a:rPr lang="en-US" dirty="0" err="1"/>
              <a:t>tiden</a:t>
            </a:r>
            <a:r>
              <a:rPr lang="en-US" dirty="0"/>
              <a:t> till </a:t>
            </a:r>
            <a:r>
              <a:rPr lang="en-US" dirty="0" err="1"/>
              <a:t>produktivitet</a:t>
            </a:r>
            <a:r>
              <a:rPr lang="en-US" dirty="0"/>
              <a:t> </a:t>
            </a:r>
            <a:r>
              <a:rPr lang="en-US" dirty="0" err="1"/>
              <a:t>och</a:t>
            </a:r>
            <a:r>
              <a:rPr lang="en-US" dirty="0"/>
              <a:t> </a:t>
            </a:r>
            <a:r>
              <a:rPr lang="en-US" dirty="0" err="1"/>
              <a:t>öka</a:t>
            </a:r>
            <a:r>
              <a:rPr lang="en-US" dirty="0"/>
              <a:t> </a:t>
            </a:r>
            <a:r>
              <a:rPr lang="en-US" dirty="0" err="1"/>
              <a:t>kvarhållandet</a:t>
            </a:r>
            <a:r>
              <a:rPr lang="en-US" dirty="0"/>
              <a:t> för de </a:t>
            </a:r>
            <a:r>
              <a:rPr lang="en-US" dirty="0" err="1"/>
              <a:t>nyanställda</a:t>
            </a:r>
            <a:r>
              <a:rPr lang="en-US" dirty="0"/>
              <a:t>.</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Med </a:t>
            </a:r>
            <a:r>
              <a:rPr lang="en-US" dirty="0" err="1"/>
              <a:t>en</a:t>
            </a:r>
            <a:r>
              <a:rPr lang="en-US" dirty="0"/>
              <a:t> digital </a:t>
            </a:r>
            <a:r>
              <a:rPr lang="en-US" dirty="0" err="1"/>
              <a:t>onboardinglösning</a:t>
            </a:r>
            <a:r>
              <a:rPr lang="en-US" dirty="0"/>
              <a:t> </a:t>
            </a:r>
            <a:r>
              <a:rPr lang="en-US" dirty="0" err="1"/>
              <a:t>kan</a:t>
            </a:r>
            <a:r>
              <a:rPr lang="en-US" dirty="0"/>
              <a:t> vi </a:t>
            </a:r>
            <a:r>
              <a:rPr lang="en-US" dirty="0" err="1"/>
              <a:t>skapa</a:t>
            </a:r>
            <a:r>
              <a:rPr lang="en-US" dirty="0"/>
              <a:t> </a:t>
            </a:r>
            <a:r>
              <a:rPr lang="en-US" dirty="0" err="1"/>
              <a:t>personliga</a:t>
            </a:r>
            <a:r>
              <a:rPr lang="en-US" dirty="0"/>
              <a:t> </a:t>
            </a:r>
            <a:r>
              <a:rPr lang="en-US" dirty="0" err="1"/>
              <a:t>och</a:t>
            </a:r>
            <a:r>
              <a:rPr lang="en-US" dirty="0"/>
              <a:t> </a:t>
            </a:r>
            <a:r>
              <a:rPr lang="en-US" dirty="0" err="1"/>
              <a:t>automatiserade</a:t>
            </a:r>
            <a:r>
              <a:rPr lang="en-US" dirty="0"/>
              <a:t> </a:t>
            </a:r>
            <a:r>
              <a:rPr lang="en-US" dirty="0" err="1"/>
              <a:t>onboardingresor</a:t>
            </a:r>
            <a:r>
              <a:rPr lang="en-US" dirty="0"/>
              <a:t> </a:t>
            </a:r>
            <a:r>
              <a:rPr lang="en-US" dirty="0" err="1"/>
              <a:t>som</a:t>
            </a:r>
            <a:r>
              <a:rPr lang="en-US" dirty="0"/>
              <a:t> </a:t>
            </a:r>
            <a:r>
              <a:rPr lang="en-US" dirty="0" err="1"/>
              <a:t>gör</a:t>
            </a:r>
            <a:r>
              <a:rPr lang="en-US" dirty="0"/>
              <a:t> det </a:t>
            </a:r>
            <a:r>
              <a:rPr lang="en-US" dirty="0" err="1"/>
              <a:t>möjligt</a:t>
            </a:r>
            <a:r>
              <a:rPr lang="en-US" dirty="0"/>
              <a:t> för </a:t>
            </a:r>
            <a:r>
              <a:rPr lang="en-US" dirty="0" err="1"/>
              <a:t>oss</a:t>
            </a:r>
            <a:r>
              <a:rPr lang="en-US" dirty="0"/>
              <a:t> </a:t>
            </a:r>
            <a:r>
              <a:rPr lang="en-US" dirty="0" err="1"/>
              <a:t>att</a:t>
            </a:r>
            <a:r>
              <a:rPr lang="en-US" dirty="0"/>
              <a:t> </a:t>
            </a:r>
            <a:r>
              <a:rPr lang="en-US" b="1" dirty="0" err="1"/>
              <a:t>leverera</a:t>
            </a:r>
            <a:r>
              <a:rPr lang="en-US" b="1" dirty="0"/>
              <a:t> </a:t>
            </a:r>
            <a:r>
              <a:rPr lang="en-US" b="1" dirty="0" err="1"/>
              <a:t>rätt</a:t>
            </a:r>
            <a:r>
              <a:rPr lang="en-US" b="1" dirty="0"/>
              <a:t> </a:t>
            </a:r>
            <a:r>
              <a:rPr lang="en-US" b="1" dirty="0" err="1"/>
              <a:t>utbildning</a:t>
            </a:r>
            <a:r>
              <a:rPr lang="en-US" b="1" dirty="0"/>
              <a:t>, dela </a:t>
            </a:r>
            <a:r>
              <a:rPr lang="en-US" b="1" dirty="0" err="1"/>
              <a:t>kunskap</a:t>
            </a:r>
            <a:r>
              <a:rPr lang="en-US" b="1" dirty="0"/>
              <a:t>, </a:t>
            </a:r>
            <a:r>
              <a:rPr lang="en-US" b="1" dirty="0" err="1"/>
              <a:t>kommunicera</a:t>
            </a:r>
            <a:r>
              <a:rPr lang="en-US" b="1" dirty="0"/>
              <a:t> </a:t>
            </a:r>
            <a:r>
              <a:rPr lang="en-US" b="1" dirty="0" err="1"/>
              <a:t>värderingar</a:t>
            </a:r>
            <a:r>
              <a:rPr lang="en-US" b="1" dirty="0"/>
              <a:t>, </a:t>
            </a:r>
            <a:r>
              <a:rPr lang="en-US" b="1" dirty="0" err="1"/>
              <a:t>bygga</a:t>
            </a:r>
            <a:r>
              <a:rPr lang="en-US" b="1" dirty="0"/>
              <a:t> </a:t>
            </a:r>
            <a:r>
              <a:rPr lang="en-US" b="1" dirty="0" err="1"/>
              <a:t>kontakter</a:t>
            </a:r>
            <a:r>
              <a:rPr lang="en-US" b="1" dirty="0"/>
              <a:t> </a:t>
            </a:r>
            <a:r>
              <a:rPr lang="en-US" b="1" dirty="0" err="1"/>
              <a:t>och</a:t>
            </a:r>
            <a:r>
              <a:rPr lang="en-US" b="1" dirty="0"/>
              <a:t> </a:t>
            </a:r>
            <a:r>
              <a:rPr lang="en-US" b="1" dirty="0" err="1"/>
              <a:t>hantera</a:t>
            </a:r>
            <a:r>
              <a:rPr lang="en-US" b="1" dirty="0"/>
              <a:t> </a:t>
            </a:r>
            <a:r>
              <a:rPr lang="en-US" b="1" dirty="0" err="1"/>
              <a:t>efterlevnad</a:t>
            </a:r>
            <a:r>
              <a:rPr lang="en-US" b="1" dirty="0"/>
              <a:t> </a:t>
            </a:r>
            <a:r>
              <a:rPr lang="en-US" dirty="0"/>
              <a:t>för </a:t>
            </a:r>
            <a:r>
              <a:rPr lang="en-US" dirty="0" err="1"/>
              <a:t>att</a:t>
            </a:r>
            <a:r>
              <a:rPr lang="en-US" dirty="0"/>
              <a:t> </a:t>
            </a:r>
            <a:r>
              <a:rPr lang="en-US" dirty="0" err="1"/>
              <a:t>förvandla</a:t>
            </a:r>
            <a:r>
              <a:rPr lang="en-US" dirty="0"/>
              <a:t> </a:t>
            </a:r>
            <a:r>
              <a:rPr lang="en-US" dirty="0" err="1"/>
              <a:t>våra</a:t>
            </a:r>
            <a:r>
              <a:rPr lang="en-US" dirty="0"/>
              <a:t> </a:t>
            </a:r>
            <a:r>
              <a:rPr lang="en-US" dirty="0" err="1"/>
              <a:t>nyanställda</a:t>
            </a:r>
            <a:r>
              <a:rPr lang="en-US" dirty="0"/>
              <a:t> till </a:t>
            </a:r>
            <a:r>
              <a:rPr lang="en-US" dirty="0" err="1"/>
              <a:t>självsäkra</a:t>
            </a:r>
            <a:r>
              <a:rPr lang="en-US" dirty="0"/>
              <a:t>, </a:t>
            </a:r>
            <a:r>
              <a:rPr lang="en-US" dirty="0" err="1"/>
              <a:t>fullvärdiga</a:t>
            </a:r>
            <a:r>
              <a:rPr lang="en-US" dirty="0"/>
              <a:t> </a:t>
            </a:r>
            <a:r>
              <a:rPr lang="en-US" dirty="0" err="1"/>
              <a:t>gruppmedlemmar</a:t>
            </a:r>
            <a:r>
              <a:rPr lang="en-US" dirty="0"/>
              <a:t> </a:t>
            </a:r>
            <a:r>
              <a:rPr lang="en-US" dirty="0" err="1"/>
              <a:t>och</a:t>
            </a:r>
            <a:r>
              <a:rPr lang="en-US" dirty="0"/>
              <a:t> </a:t>
            </a:r>
            <a:r>
              <a:rPr lang="en-US" dirty="0" err="1"/>
              <a:t>ambassadörer</a:t>
            </a:r>
            <a:r>
              <a:rPr lang="en-US" dirty="0"/>
              <a:t>. </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Digital onboardinglösning</a:t>
            </a:r>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1034762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a:t>Vad kommer </a:t>
            </a:r>
            <a:r>
              <a:rPr lang="da-DK" dirty="0" err="1"/>
              <a:t>detta</a:t>
            </a:r>
            <a:r>
              <a:rPr lang="da-DK" dirty="0"/>
              <a:t> </a:t>
            </a:r>
            <a:r>
              <a:rPr lang="da-DK" dirty="0" err="1"/>
              <a:t>att</a:t>
            </a:r>
            <a:r>
              <a:rPr lang="da-DK" dirty="0"/>
              <a:t> </a:t>
            </a:r>
            <a:r>
              <a:rPr lang="da-DK" dirty="0" err="1"/>
              <a:t>göra</a:t>
            </a:r>
            <a:r>
              <a:rPr lang="da-DK" dirty="0"/>
              <a:t> </a:t>
            </a:r>
            <a:r>
              <a:rPr lang="da-DK" dirty="0" err="1"/>
              <a:t>för</a:t>
            </a:r>
            <a:r>
              <a:rPr lang="da-DK" dirty="0"/>
              <a:t> oss?</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1486804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Öka</a:t>
            </a:r>
            <a:r>
              <a:rPr lang="da-DK" sz="4000" dirty="0"/>
              <a:t> de </a:t>
            </a:r>
            <a:r>
              <a:rPr lang="da-DK" sz="4000" dirty="0" err="1"/>
              <a:t>nyanställdas</a:t>
            </a:r>
            <a:r>
              <a:rPr lang="da-DK" sz="4000" dirty="0"/>
              <a:t> </a:t>
            </a:r>
            <a:r>
              <a:rPr lang="da-DK" sz="4000" dirty="0" err="1"/>
              <a:t>engagemang</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Med </a:t>
            </a:r>
            <a:r>
              <a:rPr lang="en-US" sz="2000" dirty="0" err="1"/>
              <a:t>en</a:t>
            </a:r>
            <a:r>
              <a:rPr lang="en-US" sz="2000" dirty="0"/>
              <a:t> digital </a:t>
            </a:r>
            <a:r>
              <a:rPr lang="en-US" sz="2000" dirty="0" err="1"/>
              <a:t>onboardinglösning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sätta</a:t>
            </a:r>
            <a:r>
              <a:rPr lang="en-US" sz="2000" dirty="0"/>
              <a:t> </a:t>
            </a:r>
            <a:r>
              <a:rPr lang="en-US" sz="2000" dirty="0" err="1"/>
              <a:t>upp</a:t>
            </a:r>
            <a:r>
              <a:rPr lang="en-US" sz="2000" dirty="0"/>
              <a:t> </a:t>
            </a:r>
            <a:r>
              <a:rPr lang="en-US" sz="2000" dirty="0" err="1"/>
              <a:t>personliga</a:t>
            </a:r>
            <a:r>
              <a:rPr lang="en-US" sz="2000" dirty="0"/>
              <a:t> </a:t>
            </a:r>
            <a:r>
              <a:rPr lang="en-US" sz="2000" dirty="0" err="1"/>
              <a:t>och</a:t>
            </a:r>
            <a:r>
              <a:rPr lang="en-US" sz="2000" dirty="0"/>
              <a:t> </a:t>
            </a:r>
            <a:r>
              <a:rPr lang="en-US" sz="2000" dirty="0" err="1"/>
              <a:t>inspirerande</a:t>
            </a:r>
            <a:r>
              <a:rPr lang="en-US" sz="2000" dirty="0"/>
              <a:t> </a:t>
            </a:r>
            <a:r>
              <a:rPr lang="en-US" sz="2000" dirty="0" err="1"/>
              <a:t>onboardresor</a:t>
            </a:r>
            <a:r>
              <a:rPr lang="en-US" sz="2000" dirty="0"/>
              <a:t> </a:t>
            </a:r>
            <a:r>
              <a:rPr lang="en-US" sz="2000" dirty="0" err="1"/>
              <a:t>som</a:t>
            </a:r>
            <a:r>
              <a:rPr lang="en-US" sz="2000" dirty="0"/>
              <a:t> ger de </a:t>
            </a:r>
            <a:r>
              <a:rPr lang="en-US" sz="2000" dirty="0" err="1"/>
              <a:t>nyanställda</a:t>
            </a:r>
            <a:r>
              <a:rPr lang="en-US" sz="2000" dirty="0"/>
              <a:t> information, </a:t>
            </a:r>
            <a:r>
              <a:rPr lang="en-US" sz="2000" dirty="0" err="1"/>
              <a:t>utbildning</a:t>
            </a:r>
            <a:r>
              <a:rPr lang="en-US" sz="2000" dirty="0"/>
              <a:t> </a:t>
            </a:r>
            <a:r>
              <a:rPr lang="en-US" sz="2000" dirty="0" err="1"/>
              <a:t>och</a:t>
            </a:r>
            <a:r>
              <a:rPr lang="en-US" sz="2000" dirty="0"/>
              <a:t> </a:t>
            </a:r>
            <a:r>
              <a:rPr lang="en-US" sz="2000" dirty="0" err="1"/>
              <a:t>upplevelser</a:t>
            </a:r>
            <a:r>
              <a:rPr lang="en-US" sz="2000" dirty="0"/>
              <a:t> </a:t>
            </a:r>
            <a:r>
              <a:rPr lang="en-US" sz="2000" dirty="0" err="1"/>
              <a:t>som</a:t>
            </a:r>
            <a:r>
              <a:rPr lang="en-US" sz="2000" dirty="0"/>
              <a:t> </a:t>
            </a:r>
            <a:r>
              <a:rPr lang="en-US" sz="2000" dirty="0" err="1"/>
              <a:t>engagerar</a:t>
            </a:r>
            <a:r>
              <a:rPr lang="en-US" sz="2000" dirty="0"/>
              <a:t> dem. </a:t>
            </a:r>
            <a:r>
              <a:rPr lang="en-US" sz="2000" dirty="0" err="1"/>
              <a:t>Automatiserad</a:t>
            </a:r>
            <a:r>
              <a:rPr lang="en-US" sz="2000" dirty="0"/>
              <a:t> </a:t>
            </a:r>
            <a:r>
              <a:rPr lang="en-US" sz="2000" dirty="0" err="1"/>
              <a:t>uppgiftshantering</a:t>
            </a:r>
            <a:r>
              <a:rPr lang="en-US" sz="2000" dirty="0"/>
              <a:t> </a:t>
            </a:r>
            <a:r>
              <a:rPr lang="en-US" sz="2000" dirty="0" err="1"/>
              <a:t>säkerställer</a:t>
            </a:r>
            <a:r>
              <a:rPr lang="en-US" sz="2000" dirty="0"/>
              <a:t> </a:t>
            </a:r>
            <a:r>
              <a:rPr lang="en-US" sz="2000" dirty="0" err="1"/>
              <a:t>löpande</a:t>
            </a:r>
            <a:r>
              <a:rPr lang="en-US" sz="2000" dirty="0"/>
              <a:t> </a:t>
            </a:r>
            <a:r>
              <a:rPr lang="en-US" sz="2000" dirty="0" err="1"/>
              <a:t>incheckningar</a:t>
            </a:r>
            <a:r>
              <a:rPr lang="en-US" sz="2000" dirty="0"/>
              <a:t> </a:t>
            </a:r>
            <a:r>
              <a:rPr lang="en-US" sz="2000" dirty="0" err="1"/>
              <a:t>och</a:t>
            </a:r>
            <a:r>
              <a:rPr lang="en-US" sz="2000" dirty="0"/>
              <a:t> </a:t>
            </a:r>
            <a:r>
              <a:rPr lang="en-US" sz="2000" dirty="0" err="1"/>
              <a:t>kontaktpunkter</a:t>
            </a:r>
            <a:r>
              <a:rPr lang="en-US" sz="2000" dirty="0"/>
              <a:t> för </a:t>
            </a:r>
            <a:r>
              <a:rPr lang="en-US" sz="2000" dirty="0" err="1"/>
              <a:t>kommunikation</a:t>
            </a:r>
            <a:r>
              <a:rPr lang="en-US" sz="2000" dirty="0"/>
              <a:t> </a:t>
            </a:r>
            <a:r>
              <a:rPr lang="en-US" sz="2000" dirty="0" err="1"/>
              <a:t>som</a:t>
            </a:r>
            <a:r>
              <a:rPr lang="en-US" sz="2000" dirty="0"/>
              <a:t> </a:t>
            </a:r>
            <a:r>
              <a:rPr lang="en-US" sz="2000" dirty="0" err="1"/>
              <a:t>våra</a:t>
            </a:r>
            <a:r>
              <a:rPr lang="en-US" sz="2000" dirty="0"/>
              <a:t> </a:t>
            </a:r>
            <a:r>
              <a:rPr lang="en-US" sz="2000" dirty="0" err="1"/>
              <a:t>nyanställda</a:t>
            </a:r>
            <a:r>
              <a:rPr lang="en-US" sz="2000" dirty="0"/>
              <a:t> </a:t>
            </a:r>
            <a:r>
              <a:rPr lang="en-US" sz="2000" dirty="0" err="1"/>
              <a:t>behöver</a:t>
            </a:r>
            <a:r>
              <a:rPr lang="en-US" sz="2000" dirty="0"/>
              <a: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1673102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972142"/>
          </a:xfrm>
        </p:spPr>
        <p:txBody>
          <a:bodyPr/>
          <a:lstStyle/>
          <a:p>
            <a:pPr lvl="0"/>
            <a:r>
              <a:rPr lang="da-DK" dirty="0"/>
              <a:t>Att investera mer i de nyanställdas kommunikation och engagemang under hela onboardingfasen, kan förbättra introduktionsupplevelsen med </a:t>
            </a:r>
            <a:r>
              <a:rPr lang="da-DK" u="sng" dirty="0">
                <a:hlinkClick r:id="rId2"/>
              </a:rPr>
              <a:t>83</a:t>
            </a:r>
            <a:r>
              <a:rPr lang="da-DK" u="sng"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573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83%</a:t>
            </a:r>
          </a:p>
        </p:txBody>
      </p:sp>
      <p:sp>
        <p:nvSpPr>
          <p:cNvPr id="4" name="Tekstfelt 3">
            <a:extLst>
              <a:ext uri="{FF2B5EF4-FFF2-40B4-BE49-F238E27FC236}">
                <a16:creationId xmlns:a16="http://schemas.microsoft.com/office/drawing/2014/main" id="{9F3F5528-A101-964C-A1D0-26C83682F9E2}"/>
              </a:ext>
            </a:extLst>
          </p:cNvPr>
          <p:cNvSpPr txBox="1"/>
          <p:nvPr/>
        </p:nvSpPr>
        <p:spPr>
          <a:xfrm>
            <a:off x="7262797" y="6355689"/>
            <a:ext cx="4517583" cy="246221"/>
          </a:xfrm>
          <a:prstGeom prst="rect">
            <a:avLst/>
          </a:prstGeom>
          <a:noFill/>
        </p:spPr>
        <p:txBody>
          <a:bodyPr wrap="none" rtlCol="0">
            <a:spAutoFit/>
          </a:bodyPr>
          <a:lstStyle/>
          <a:p>
            <a:r>
              <a:rPr lang="en-US" sz="1000" dirty="0"/>
              <a:t>https://</a:t>
            </a:r>
            <a:r>
              <a:rPr lang="en-US" sz="1000" dirty="0" err="1"/>
              <a:t>www.thetalentboard.org</a:t>
            </a:r>
            <a:r>
              <a:rPr lang="en-US" sz="1000" dirty="0"/>
              <a:t>/benchmark-research/</a:t>
            </a:r>
            <a:r>
              <a:rPr lang="en-US" sz="1000" dirty="0" err="1"/>
              <a:t>cande</a:t>
            </a:r>
            <a:r>
              <a:rPr lang="en-US" sz="1000" dirty="0"/>
              <a:t>-research-reports/</a:t>
            </a:r>
            <a:endParaRPr lang="da-DK" sz="1000" dirty="0"/>
          </a:p>
        </p:txBody>
      </p:sp>
    </p:spTree>
    <p:extLst>
      <p:ext uri="{BB962C8B-B14F-4D97-AF65-F5344CB8AC3E}">
        <p14:creationId xmlns:p14="http://schemas.microsoft.com/office/powerpoint/2010/main" val="175087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0"/>
            <a:r>
              <a:rPr lang="en-US" dirty="0"/>
              <a:t>Onboarding </a:t>
            </a:r>
            <a:r>
              <a:rPr lang="en-US" dirty="0" err="1"/>
              <a:t>visar</a:t>
            </a:r>
            <a:r>
              <a:rPr lang="en-US" dirty="0"/>
              <a:t> </a:t>
            </a:r>
            <a:r>
              <a:rPr lang="en-US" dirty="0" err="1"/>
              <a:t>en</a:t>
            </a:r>
            <a:r>
              <a:rPr lang="en-US" dirty="0"/>
              <a:t> </a:t>
            </a:r>
            <a:r>
              <a:rPr lang="en-US" dirty="0" err="1"/>
              <a:t>ökning</a:t>
            </a:r>
            <a:r>
              <a:rPr lang="en-US" dirty="0"/>
              <a:t> av </a:t>
            </a:r>
            <a:r>
              <a:rPr lang="en-US" dirty="0" err="1"/>
              <a:t>nyanställdas</a:t>
            </a:r>
            <a:r>
              <a:rPr lang="en-US" dirty="0"/>
              <a:t> </a:t>
            </a:r>
            <a:r>
              <a:rPr lang="en-US" dirty="0" err="1"/>
              <a:t>engagemang</a:t>
            </a:r>
            <a:r>
              <a:rPr lang="en-US" dirty="0"/>
              <a:t> med </a:t>
            </a:r>
            <a:r>
              <a:rPr lang="en-US" dirty="0" err="1"/>
              <a:t>upp</a:t>
            </a:r>
            <a:r>
              <a:rPr lang="en-US" dirty="0"/>
              <a:t> till 33% </a:t>
            </a:r>
            <a:r>
              <a:rPr lang="en-US" dirty="0" err="1"/>
              <a:t>och</a:t>
            </a:r>
            <a:r>
              <a:rPr lang="en-US" dirty="0"/>
              <a:t> </a:t>
            </a:r>
            <a:r>
              <a:rPr lang="en-US" dirty="0" err="1"/>
              <a:t>engagerade</a:t>
            </a:r>
            <a:r>
              <a:rPr lang="en-US" dirty="0"/>
              <a:t> </a:t>
            </a:r>
            <a:r>
              <a:rPr lang="en-US" dirty="0" err="1"/>
              <a:t>medarbetare</a:t>
            </a:r>
            <a:r>
              <a:rPr lang="en-US" dirty="0"/>
              <a:t> </a:t>
            </a:r>
            <a:r>
              <a:rPr lang="en-US" dirty="0" err="1"/>
              <a:t>är</a:t>
            </a:r>
            <a:r>
              <a:rPr lang="en-US" dirty="0"/>
              <a:t> 21% </a:t>
            </a:r>
            <a:r>
              <a:rPr lang="en-US" dirty="0" err="1"/>
              <a:t>mer</a:t>
            </a:r>
            <a:r>
              <a:rPr lang="en-US" dirty="0"/>
              <a:t> </a:t>
            </a:r>
            <a:r>
              <a:rPr lang="en-US" dirty="0" err="1"/>
              <a:t>lönsamma</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496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33%</a:t>
            </a:r>
          </a:p>
        </p:txBody>
      </p:sp>
      <p:sp>
        <p:nvSpPr>
          <p:cNvPr id="4" name="Tekstfelt 3">
            <a:extLst>
              <a:ext uri="{FF2B5EF4-FFF2-40B4-BE49-F238E27FC236}">
                <a16:creationId xmlns:a16="http://schemas.microsoft.com/office/drawing/2014/main" id="{9F3F5528-A101-964C-A1D0-26C83682F9E2}"/>
              </a:ext>
            </a:extLst>
          </p:cNvPr>
          <p:cNvSpPr txBox="1"/>
          <p:nvPr/>
        </p:nvSpPr>
        <p:spPr>
          <a:xfrm>
            <a:off x="6314531" y="6355689"/>
            <a:ext cx="5440913" cy="246221"/>
          </a:xfrm>
          <a:prstGeom prst="rect">
            <a:avLst/>
          </a:prstGeom>
          <a:noFill/>
        </p:spPr>
        <p:txBody>
          <a:bodyPr wrap="none" rtlCol="0">
            <a:spAutoFit/>
          </a:bodyPr>
          <a:lstStyle/>
          <a:p>
            <a:r>
              <a:rPr lang="en-US" sz="1000" dirty="0"/>
              <a:t>Harter, J. &amp; Mann, A., The Right Culture: Not Just About Employee Satisfaction, Gallup, 2017</a:t>
            </a:r>
            <a:endParaRPr lang="da-DK" sz="1000" dirty="0"/>
          </a:p>
        </p:txBody>
      </p:sp>
    </p:spTree>
    <p:extLst>
      <p:ext uri="{BB962C8B-B14F-4D97-AF65-F5344CB8AC3E}">
        <p14:creationId xmlns:p14="http://schemas.microsoft.com/office/powerpoint/2010/main" val="2820756924"/>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90ff15b-f25f-4384-a8c6-09e8c290628c" xsi:nil="true"/>
    <lcf76f155ced4ddcb4097134ff3c332f xmlns="9e03a0cf-c92b-42a0-b454-136942871d1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6A19B76E0F15F43846831D2439FA509" ma:contentTypeVersion="18" ma:contentTypeDescription="Opret et nyt dokument." ma:contentTypeScope="" ma:versionID="26c979aad71c7fb8a0103343b81708de">
  <xsd:schema xmlns:xsd="http://www.w3.org/2001/XMLSchema" xmlns:xs="http://www.w3.org/2001/XMLSchema" xmlns:p="http://schemas.microsoft.com/office/2006/metadata/properties" xmlns:ns2="9e03a0cf-c92b-42a0-b454-136942871d12" xmlns:ns3="990ff15b-f25f-4384-a8c6-09e8c290628c" targetNamespace="http://schemas.microsoft.com/office/2006/metadata/properties" ma:root="true" ma:fieldsID="02c03ac0ee36cf5d91d371afbcc19750" ns2:_="" ns3:_="">
    <xsd:import namespace="9e03a0cf-c92b-42a0-b454-136942871d12"/>
    <xsd:import namespace="990ff15b-f25f-4384-a8c6-09e8c29062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03a0cf-c92b-42a0-b454-136942871d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ledmærker" ma:readOnly="false" ma:fieldId="{5cf76f15-5ced-4ddc-b409-7134ff3c332f}" ma:taxonomyMulti="true" ma:sspId="ef820d20-ebe3-4c81-b7ca-bbdc8cab6b4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90ff15b-f25f-4384-a8c6-09e8c290628c"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TaxCatchAll" ma:index="21" nillable="true" ma:displayName="Taxonomy Catch All Column" ma:hidden="true" ma:list="{bd55211a-c5ea-4cf8-aa8c-bfbebb43da2f}" ma:internalName="TaxCatchAll" ma:showField="CatchAllData" ma:web="990ff15b-f25f-4384-a8c6-09e8c29062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FBB62E-218B-4160-BB52-ED115701A22E}">
  <ds:schemaRefs>
    <ds:schemaRef ds:uri="http://schemas.microsoft.com/sharepoint/v3/contenttype/forms"/>
  </ds:schemaRefs>
</ds:datastoreItem>
</file>

<file path=customXml/itemProps2.xml><?xml version="1.0" encoding="utf-8"?>
<ds:datastoreItem xmlns:ds="http://schemas.openxmlformats.org/officeDocument/2006/customXml" ds:itemID="{4E3FBCA7-7EAC-4D65-9D75-88DB05A49E48}">
  <ds:schemaRefs>
    <ds:schemaRef ds:uri="http://schemas.microsoft.com/office/2006/metadata/properties"/>
    <ds:schemaRef ds:uri="http://schemas.microsoft.com/office/infopath/2007/PartnerControls"/>
    <ds:schemaRef ds:uri="990ff15b-f25f-4384-a8c6-09e8c290628c"/>
    <ds:schemaRef ds:uri="9e03a0cf-c92b-42a0-b454-136942871d12"/>
  </ds:schemaRefs>
</ds:datastoreItem>
</file>

<file path=customXml/itemProps3.xml><?xml version="1.0" encoding="utf-8"?>
<ds:datastoreItem xmlns:ds="http://schemas.openxmlformats.org/officeDocument/2006/customXml" ds:itemID="{D088F307-1467-464B-8A49-18B3DD43D0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03a0cf-c92b-42a0-b454-136942871d12"/>
    <ds:schemaRef ds:uri="990ff15b-f25f-4384-a8c6-09e8c29062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68086</TotalTime>
  <Words>1041</Words>
  <Application>Microsoft Office PowerPoint</Application>
  <PresentationFormat>Bredbild</PresentationFormat>
  <Paragraphs>124</Paragraphs>
  <Slides>26</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26</vt:i4>
      </vt:variant>
    </vt:vector>
  </HeadingPairs>
  <TitlesOfParts>
    <vt:vector size="31" baseType="lpstr">
      <vt:lpstr>Arial</vt:lpstr>
      <vt:lpstr>Telegraf</vt:lpstr>
      <vt:lpstr>Times New Roman</vt:lpstr>
      <vt:lpstr>Wingdings</vt:lpstr>
      <vt:lpstr>Office Theme</vt:lpstr>
      <vt:lpstr>PowerPoint-presentation</vt:lpstr>
      <vt:lpstr>20% av de nyanställda lämnar .. för en ny jobbmöjlighet inom de första 45 dagarna på jobbet! </vt:lpstr>
      <vt:lpstr>PowerPoint-presentation</vt:lpstr>
      <vt:lpstr>PowerPoint-presentation</vt:lpstr>
      <vt:lpstr>Här är ett sätt för oss att driva engagemang, förkorta tiden till produktivitet och öka kvarhållandet för de nyanställda.</vt:lpstr>
      <vt:lpstr>Vad kommer detta att göra för oss?</vt:lpstr>
      <vt:lpstr>PowerPoint-presentation</vt:lpstr>
      <vt:lpstr>Att investera mer i de nyanställdas kommunikation och engagemang under hela onboardingfasen, kan förbättra introduktionsupplevelsen med 83%</vt:lpstr>
      <vt:lpstr>Onboarding visar en ökning av nyanställdas engagemang med upp till 33% och engagerade medarbetare är 21% mer lönsamma.</vt:lpstr>
      <vt:lpstr>PowerPoint-presentation</vt:lpstr>
      <vt:lpstr>Bra onboarding har visat sig förkorta "tid till produktivitet" med upp till 70%.</vt:lpstr>
      <vt:lpstr>66% av de nyanställda anger arbetsuppgifter, förväntningar och resultat som sina största introduktionsutmaningar.</vt:lpstr>
      <vt:lpstr>Studier visar att +50% av de anställda säger att onboarding förkortade deras inlärningskurva.</vt:lpstr>
      <vt:lpstr>PowerPoint-presentation</vt:lpstr>
      <vt:lpstr>72% behöver förstå arbetskulturen innan de accepterar ett erbjudande.</vt:lpstr>
      <vt:lpstr>Onboarding kan hjälpa till att bibehålla nyanställda med upp till 82%!</vt:lpstr>
      <vt:lpstr>PowerPoint-presentation</vt:lpstr>
      <vt:lpstr>Organisationer som prioriterar digital onboarding kan minska kandidater som hoppar av innan anställning med mer än 35%.</vt:lpstr>
      <vt:lpstr>Med automatisering kan HR spara upp till 5 timmar per nyanställd i enbart administrativt arbete.</vt:lpstr>
      <vt:lpstr>Sammanfattning En digital onboardinglösning kommer att bidra till att förbättra nyanställdas engagemang genom kontinuerlig kommunikation. Vi kommer att kunna förkorta tiden till produktivitet genom utbildning och incheckningar och öka viljan att stanna kvar genom att integrera nyanställda bättre i vår arbetskultur. Och i slutändan kommer allt detta att hjälpa oss att förbättra vårt resultat. </vt:lpstr>
      <vt:lpstr>… Och det finns mer!</vt:lpstr>
      <vt:lpstr>PowerPoint-presentation</vt:lpstr>
      <vt:lpstr>PowerPoint-presentation</vt:lpstr>
      <vt:lpstr>För att göra det ännu enklare har jag listat systemkraven vi behöver för att lyckas  Se översikt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Camilla Hallmans</cp:lastModifiedBy>
  <cp:revision>357</cp:revision>
  <dcterms:created xsi:type="dcterms:W3CDTF">2022-07-05T19:57:09Z</dcterms:created>
  <dcterms:modified xsi:type="dcterms:W3CDTF">2023-01-18T14:34:26Z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0x010100F6A19B76E0F15F43846831D2439FA509</vt:lpwstr>
  </property>
  <property fmtid="{D5CDD505-2E9C-101B-9397-08002B2CF9AE}" pid="3" name="MediaServiceImageTags">
    <vt:lpwstr/>
  </property>
</Properties>
</file>