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3"/>
  </p:notesMasterIdLst>
  <p:sldIdLst>
    <p:sldId id="357" r:id="rId6"/>
    <p:sldId id="358" r:id="rId7"/>
    <p:sldId id="359" r:id="rId8"/>
    <p:sldId id="360" r:id="rId9"/>
    <p:sldId id="485" r:id="rId10"/>
    <p:sldId id="486" r:id="rId11"/>
    <p:sldId id="487" r:id="rId12"/>
    <p:sldId id="492" r:id="rId13"/>
    <p:sldId id="375" r:id="rId14"/>
    <p:sldId id="488" r:id="rId15"/>
    <p:sldId id="364" r:id="rId16"/>
    <p:sldId id="363" r:id="rId17"/>
    <p:sldId id="367" r:id="rId18"/>
    <p:sldId id="489" r:id="rId19"/>
    <p:sldId id="491" r:id="rId20"/>
    <p:sldId id="365" r:id="rId21"/>
    <p:sldId id="490" r:id="rId22"/>
    <p:sldId id="366" r:id="rId23"/>
    <p:sldId id="376" r:id="rId24"/>
    <p:sldId id="377" r:id="rId25"/>
    <p:sldId id="493" r:id="rId26"/>
    <p:sldId id="368" r:id="rId27"/>
    <p:sldId id="465" r:id="rId28"/>
    <p:sldId id="523" r:id="rId29"/>
    <p:sldId id="524" r:id="rId30"/>
    <p:sldId id="378" r:id="rId31"/>
    <p:sldId id="399" r:id="rId32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F3"/>
    <a:srgbClr val="26253E"/>
    <a:srgbClr val="D8D8E4"/>
    <a:srgbClr val="FF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E2B7B-2F91-704E-A2FC-3B56B9BFD78E}" v="5" dt="2022-11-18T15:52:08.559"/>
    <p1510:client id="{C1A9A941-8DF3-5D3D-14B8-8179392BEEC3}" v="1" dt="2022-11-18T15:51:37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339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g Ringsbu" userId="S::stig.ringsbu@talentech.com::72aa1c2a-f904-4dd5-986a-2fc346bf95c3" providerId="AD" clId="Web-{C1A9A941-8DF3-5D3D-14B8-8179392BEEC3}"/>
    <pc:docChg chg="modSld">
      <pc:chgData name="Stig Ringsbu" userId="S::stig.ringsbu@talentech.com::72aa1c2a-f904-4dd5-986a-2fc346bf95c3" providerId="AD" clId="Web-{C1A9A941-8DF3-5D3D-14B8-8179392BEEC3}" dt="2022-11-18T15:51:37.544" v="0"/>
      <pc:docMkLst>
        <pc:docMk/>
      </pc:docMkLst>
      <pc:sldChg chg="delSp">
        <pc:chgData name="Stig Ringsbu" userId="S::stig.ringsbu@talentech.com::72aa1c2a-f904-4dd5-986a-2fc346bf95c3" providerId="AD" clId="Web-{C1A9A941-8DF3-5D3D-14B8-8179392BEEC3}" dt="2022-11-18T15:51:37.544" v="0"/>
        <pc:sldMkLst>
          <pc:docMk/>
          <pc:sldMk cId="4073008792" sldId="378"/>
        </pc:sldMkLst>
        <pc:spChg chg="del">
          <ac:chgData name="Stig Ringsbu" userId="S::stig.ringsbu@talentech.com::72aa1c2a-f904-4dd5-986a-2fc346bf95c3" providerId="AD" clId="Web-{C1A9A941-8DF3-5D3D-14B8-8179392BEEC3}" dt="2022-11-18T15:51:37.544" v="0"/>
          <ac:spMkLst>
            <pc:docMk/>
            <pc:sldMk cId="4073008792" sldId="378"/>
            <ac:spMk id="10" creationId="{94265FAD-EA12-C242-90D2-735546070582}"/>
          </ac:spMkLst>
        </pc:spChg>
      </pc:sldChg>
    </pc:docChg>
  </pc:docChgLst>
  <pc:docChgLst>
    <pc:chgData name="Karoline Bergseng" userId="a191bf17-18b9-4daf-b65b-528a96134e97" providerId="ADAL" clId="{51198D8F-DF8E-A54C-A0CA-820CA0FBEBC2}"/>
    <pc:docChg chg="undo redo custSel modSld">
      <pc:chgData name="Karoline Bergseng" userId="a191bf17-18b9-4daf-b65b-528a96134e97" providerId="ADAL" clId="{51198D8F-DF8E-A54C-A0CA-820CA0FBEBC2}" dt="2022-11-14T15:00:01.930" v="281" actId="20577"/>
      <pc:docMkLst>
        <pc:docMk/>
      </pc:docMkLst>
      <pc:sldChg chg="modSp mod">
        <pc:chgData name="Karoline Bergseng" userId="a191bf17-18b9-4daf-b65b-528a96134e97" providerId="ADAL" clId="{51198D8F-DF8E-A54C-A0CA-820CA0FBEBC2}" dt="2022-11-14T14:42:29.052" v="263" actId="14100"/>
        <pc:sldMkLst>
          <pc:docMk/>
          <pc:sldMk cId="1759076957" sldId="357"/>
        </pc:sldMkLst>
        <pc:spChg chg="mod">
          <ac:chgData name="Karoline Bergseng" userId="a191bf17-18b9-4daf-b65b-528a96134e97" providerId="ADAL" clId="{51198D8F-DF8E-A54C-A0CA-820CA0FBEBC2}" dt="2022-11-14T14:42:29.052" v="263" actId="14100"/>
          <ac:spMkLst>
            <pc:docMk/>
            <pc:sldMk cId="1759076957" sldId="357"/>
            <ac:spMk id="6" creationId="{2994E3BC-0699-5A4D-86E1-BA4B0539C944}"/>
          </ac:spMkLst>
        </pc:spChg>
      </pc:sldChg>
      <pc:sldChg chg="modSp mod">
        <pc:chgData name="Karoline Bergseng" userId="a191bf17-18b9-4daf-b65b-528a96134e97" providerId="ADAL" clId="{51198D8F-DF8E-A54C-A0CA-820CA0FBEBC2}" dt="2022-11-11T14:00:22.960" v="185" actId="404"/>
        <pc:sldMkLst>
          <pc:docMk/>
          <pc:sldMk cId="3304593889" sldId="358"/>
        </pc:sldMkLst>
        <pc:spChg chg="mod">
          <ac:chgData name="Karoline Bergseng" userId="a191bf17-18b9-4daf-b65b-528a96134e97" providerId="ADAL" clId="{51198D8F-DF8E-A54C-A0CA-820CA0FBEBC2}" dt="2022-11-11T14:00:22.960" v="185" actId="404"/>
          <ac:spMkLst>
            <pc:docMk/>
            <pc:sldMk cId="3304593889" sldId="358"/>
            <ac:spMk id="2" creationId="{BA9C81F5-BDE8-3740-3AF0-B636D282407B}"/>
          </ac:spMkLst>
        </pc:spChg>
      </pc:sldChg>
      <pc:sldChg chg="modSp mod">
        <pc:chgData name="Karoline Bergseng" userId="a191bf17-18b9-4daf-b65b-528a96134e97" providerId="ADAL" clId="{51198D8F-DF8E-A54C-A0CA-820CA0FBEBC2}" dt="2022-11-14T14:42:57.330" v="264" actId="113"/>
        <pc:sldMkLst>
          <pc:docMk/>
          <pc:sldMk cId="3714011657" sldId="359"/>
        </pc:sldMkLst>
        <pc:spChg chg="mod">
          <ac:chgData name="Karoline Bergseng" userId="a191bf17-18b9-4daf-b65b-528a96134e97" providerId="ADAL" clId="{51198D8F-DF8E-A54C-A0CA-820CA0FBEBC2}" dt="2022-11-14T14:42:57.330" v="264" actId="113"/>
          <ac:spMkLst>
            <pc:docMk/>
            <pc:sldMk cId="3714011657" sldId="359"/>
            <ac:spMk id="4" creationId="{75F219A4-3D92-C24B-850C-556356D4EF64}"/>
          </ac:spMkLst>
        </pc:spChg>
      </pc:sldChg>
      <pc:sldChg chg="modSp mod">
        <pc:chgData name="Karoline Bergseng" userId="a191bf17-18b9-4daf-b65b-528a96134e97" providerId="ADAL" clId="{51198D8F-DF8E-A54C-A0CA-820CA0FBEBC2}" dt="2022-11-14T14:45:55.412" v="270" actId="2710"/>
        <pc:sldMkLst>
          <pc:docMk/>
          <pc:sldMk cId="4227803890" sldId="364"/>
        </pc:sldMkLst>
        <pc:spChg chg="mod">
          <ac:chgData name="Karoline Bergseng" userId="a191bf17-18b9-4daf-b65b-528a96134e97" providerId="ADAL" clId="{51198D8F-DF8E-A54C-A0CA-820CA0FBEBC2}" dt="2022-11-14T14:45:55.412" v="270" actId="2710"/>
          <ac:spMkLst>
            <pc:docMk/>
            <pc:sldMk cId="4227803890" sldId="364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51198D8F-DF8E-A54C-A0CA-820CA0FBEBC2}" dt="2022-11-14T14:48:03.942" v="272" actId="2710"/>
        <pc:sldMkLst>
          <pc:docMk/>
          <pc:sldMk cId="1245836425" sldId="365"/>
        </pc:sldMkLst>
        <pc:spChg chg="mod">
          <ac:chgData name="Karoline Bergseng" userId="a191bf17-18b9-4daf-b65b-528a96134e97" providerId="ADAL" clId="{51198D8F-DF8E-A54C-A0CA-820CA0FBEBC2}" dt="2022-11-14T14:48:03.942" v="272" actId="2710"/>
          <ac:spMkLst>
            <pc:docMk/>
            <pc:sldMk cId="1245836425" sldId="365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51198D8F-DF8E-A54C-A0CA-820CA0FBEBC2}" dt="2022-11-14T14:48:21.677" v="273" actId="2710"/>
        <pc:sldMkLst>
          <pc:docMk/>
          <pc:sldMk cId="2840917716" sldId="366"/>
        </pc:sldMkLst>
        <pc:spChg chg="mod">
          <ac:chgData name="Karoline Bergseng" userId="a191bf17-18b9-4daf-b65b-528a96134e97" providerId="ADAL" clId="{51198D8F-DF8E-A54C-A0CA-820CA0FBEBC2}" dt="2022-11-14T14:48:21.677" v="273" actId="2710"/>
          <ac:spMkLst>
            <pc:docMk/>
            <pc:sldMk cId="2840917716" sldId="366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51198D8F-DF8E-A54C-A0CA-820CA0FBEBC2}" dt="2022-11-14T14:45:23.744" v="269" actId="2710"/>
        <pc:sldMkLst>
          <pc:docMk/>
          <pc:sldMk cId="2820756924" sldId="375"/>
        </pc:sldMkLst>
        <pc:spChg chg="mod">
          <ac:chgData name="Karoline Bergseng" userId="a191bf17-18b9-4daf-b65b-528a96134e97" providerId="ADAL" clId="{51198D8F-DF8E-A54C-A0CA-820CA0FBEBC2}" dt="2022-11-14T14:45:23.744" v="269" actId="2710"/>
          <ac:spMkLst>
            <pc:docMk/>
            <pc:sldMk cId="2820756924" sldId="375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51198D8F-DF8E-A54C-A0CA-820CA0FBEBC2}" dt="2022-11-14T14:49:40.011" v="275" actId="2710"/>
        <pc:sldMkLst>
          <pc:docMk/>
          <pc:sldMk cId="438451865" sldId="376"/>
        </pc:sldMkLst>
        <pc:spChg chg="mod">
          <ac:chgData name="Karoline Bergseng" userId="a191bf17-18b9-4daf-b65b-528a96134e97" providerId="ADAL" clId="{51198D8F-DF8E-A54C-A0CA-820CA0FBEBC2}" dt="2022-11-14T14:49:40.011" v="275" actId="2710"/>
          <ac:spMkLst>
            <pc:docMk/>
            <pc:sldMk cId="438451865" sldId="376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51198D8F-DF8E-A54C-A0CA-820CA0FBEBC2}" dt="2022-11-14T14:49:54.030" v="277" actId="1076"/>
        <pc:sldMkLst>
          <pc:docMk/>
          <pc:sldMk cId="2162624127" sldId="377"/>
        </pc:sldMkLst>
        <pc:spChg chg="mod">
          <ac:chgData name="Karoline Bergseng" userId="a191bf17-18b9-4daf-b65b-528a96134e97" providerId="ADAL" clId="{51198D8F-DF8E-A54C-A0CA-820CA0FBEBC2}" dt="2022-11-14T14:49:54.030" v="277" actId="1076"/>
          <ac:spMkLst>
            <pc:docMk/>
            <pc:sldMk cId="2162624127" sldId="377"/>
            <ac:spMk id="2" creationId="{9BB369E3-347A-B642-A993-66E3112B6AFA}"/>
          </ac:spMkLst>
        </pc:spChg>
      </pc:sldChg>
      <pc:sldChg chg="modSp mod modAnim">
        <pc:chgData name="Karoline Bergseng" userId="a191bf17-18b9-4daf-b65b-528a96134e97" providerId="ADAL" clId="{51198D8F-DF8E-A54C-A0CA-820CA0FBEBC2}" dt="2022-11-11T14:27:33.428" v="256" actId="1036"/>
        <pc:sldMkLst>
          <pc:docMk/>
          <pc:sldMk cId="4073008792" sldId="378"/>
        </pc:sldMkLst>
        <pc:spChg chg="mod">
          <ac:chgData name="Karoline Bergseng" userId="a191bf17-18b9-4daf-b65b-528a96134e97" providerId="ADAL" clId="{51198D8F-DF8E-A54C-A0CA-820CA0FBEBC2}" dt="2022-11-11T13:49:24.678" v="156" actId="20577"/>
          <ac:spMkLst>
            <pc:docMk/>
            <pc:sldMk cId="4073008792" sldId="378"/>
            <ac:spMk id="3" creationId="{921C3081-395B-3F4B-ABD7-C4B132EA1560}"/>
          </ac:spMkLst>
        </pc:spChg>
        <pc:spChg chg="mod">
          <ac:chgData name="Karoline Bergseng" userId="a191bf17-18b9-4daf-b65b-528a96134e97" providerId="ADAL" clId="{51198D8F-DF8E-A54C-A0CA-820CA0FBEBC2}" dt="2022-11-11T14:27:33.428" v="256" actId="1036"/>
          <ac:spMkLst>
            <pc:docMk/>
            <pc:sldMk cId="4073008792" sldId="378"/>
            <ac:spMk id="14" creationId="{9CA4683D-D048-CE43-9497-3411D25C71BD}"/>
          </ac:spMkLst>
        </pc:spChg>
      </pc:sldChg>
      <pc:sldChg chg="modSp mod">
        <pc:chgData name="Karoline Bergseng" userId="a191bf17-18b9-4daf-b65b-528a96134e97" providerId="ADAL" clId="{51198D8F-DF8E-A54C-A0CA-820CA0FBEBC2}" dt="2022-11-11T14:27:23.252" v="255" actId="20577"/>
        <pc:sldMkLst>
          <pc:docMk/>
          <pc:sldMk cId="3114526613" sldId="399"/>
        </pc:sldMkLst>
        <pc:spChg chg="mod">
          <ac:chgData name="Karoline Bergseng" userId="a191bf17-18b9-4daf-b65b-528a96134e97" providerId="ADAL" clId="{51198D8F-DF8E-A54C-A0CA-820CA0FBEBC2}" dt="2022-11-11T14:27:23.252" v="255" actId="20577"/>
          <ac:spMkLst>
            <pc:docMk/>
            <pc:sldMk cId="3114526613" sldId="399"/>
            <ac:spMk id="5" creationId="{4A9B628F-D8AA-B140-B480-AE51346DC8BC}"/>
          </ac:spMkLst>
        </pc:spChg>
      </pc:sldChg>
      <pc:sldChg chg="modSp mod">
        <pc:chgData name="Karoline Bergseng" userId="a191bf17-18b9-4daf-b65b-528a96134e97" providerId="ADAL" clId="{51198D8F-DF8E-A54C-A0CA-820CA0FBEBC2}" dt="2022-11-14T15:00:01.930" v="281" actId="20577"/>
        <pc:sldMkLst>
          <pc:docMk/>
          <pc:sldMk cId="2795376016" sldId="465"/>
        </pc:sldMkLst>
        <pc:spChg chg="mod">
          <ac:chgData name="Karoline Bergseng" userId="a191bf17-18b9-4daf-b65b-528a96134e97" providerId="ADAL" clId="{51198D8F-DF8E-A54C-A0CA-820CA0FBEBC2}" dt="2022-11-14T15:00:01.930" v="281" actId="20577"/>
          <ac:spMkLst>
            <pc:docMk/>
            <pc:sldMk cId="2795376016" sldId="465"/>
            <ac:spMk id="3" creationId="{DBB86DAF-F265-3D4D-8902-DBA4056B26C6}"/>
          </ac:spMkLst>
        </pc:spChg>
      </pc:sldChg>
      <pc:sldChg chg="modSp mod">
        <pc:chgData name="Karoline Bergseng" userId="a191bf17-18b9-4daf-b65b-528a96134e97" providerId="ADAL" clId="{51198D8F-DF8E-A54C-A0CA-820CA0FBEBC2}" dt="2022-11-14T14:43:50.802" v="267" actId="113"/>
        <pc:sldMkLst>
          <pc:docMk/>
          <pc:sldMk cId="1034762961" sldId="485"/>
        </pc:sldMkLst>
        <pc:spChg chg="mod">
          <ac:chgData name="Karoline Bergseng" userId="a191bf17-18b9-4daf-b65b-528a96134e97" providerId="ADAL" clId="{51198D8F-DF8E-A54C-A0CA-820CA0FBEBC2}" dt="2022-11-14T14:43:25.398" v="266" actId="14100"/>
          <ac:spMkLst>
            <pc:docMk/>
            <pc:sldMk cId="1034762961" sldId="485"/>
            <ac:spMk id="2" creationId="{5E27C374-1ED1-7145-9C50-00A24A2FBB29}"/>
          </ac:spMkLst>
        </pc:spChg>
        <pc:spChg chg="mod">
          <ac:chgData name="Karoline Bergseng" userId="a191bf17-18b9-4daf-b65b-528a96134e97" providerId="ADAL" clId="{51198D8F-DF8E-A54C-A0CA-820CA0FBEBC2}" dt="2022-11-14T14:43:50.802" v="267" actId="113"/>
          <ac:spMkLst>
            <pc:docMk/>
            <pc:sldMk cId="1034762961" sldId="485"/>
            <ac:spMk id="3" creationId="{0311A742-8208-8E44-B036-6A660FB3741C}"/>
          </ac:spMkLst>
        </pc:spChg>
        <pc:spChg chg="mod">
          <ac:chgData name="Karoline Bergseng" userId="a191bf17-18b9-4daf-b65b-528a96134e97" providerId="ADAL" clId="{51198D8F-DF8E-A54C-A0CA-820CA0FBEBC2}" dt="2022-11-11T14:24:04.945" v="234" actId="403"/>
          <ac:spMkLst>
            <pc:docMk/>
            <pc:sldMk cId="1034762961" sldId="485"/>
            <ac:spMk id="7" creationId="{8DD65667-E928-6949-9083-91891C7B6575}"/>
          </ac:spMkLst>
        </pc:spChg>
      </pc:sldChg>
      <pc:sldChg chg="modSp mod">
        <pc:chgData name="Karoline Bergseng" userId="a191bf17-18b9-4daf-b65b-528a96134e97" providerId="ADAL" clId="{51198D8F-DF8E-A54C-A0CA-820CA0FBEBC2}" dt="2022-11-11T14:25:01.407" v="237" actId="20577"/>
        <pc:sldMkLst>
          <pc:docMk/>
          <pc:sldMk cId="901379385" sldId="488"/>
        </pc:sldMkLst>
        <pc:spChg chg="mod">
          <ac:chgData name="Karoline Bergseng" userId="a191bf17-18b9-4daf-b65b-528a96134e97" providerId="ADAL" clId="{51198D8F-DF8E-A54C-A0CA-820CA0FBEBC2}" dt="2022-11-11T14:25:01.407" v="237" actId="20577"/>
          <ac:spMkLst>
            <pc:docMk/>
            <pc:sldMk cId="901379385" sldId="488"/>
            <ac:spMk id="9" creationId="{D48CB887-DED5-9C48-B5A3-603DE02EE662}"/>
          </ac:spMkLst>
        </pc:spChg>
      </pc:sldChg>
      <pc:sldChg chg="modSp mod">
        <pc:chgData name="Karoline Bergseng" userId="a191bf17-18b9-4daf-b65b-528a96134e97" providerId="ADAL" clId="{51198D8F-DF8E-A54C-A0CA-820CA0FBEBC2}" dt="2022-11-14T14:47:57.959" v="271" actId="2710"/>
        <pc:sldMkLst>
          <pc:docMk/>
          <pc:sldMk cId="2061201063" sldId="491"/>
        </pc:sldMkLst>
        <pc:spChg chg="mod">
          <ac:chgData name="Karoline Bergseng" userId="a191bf17-18b9-4daf-b65b-528a96134e97" providerId="ADAL" clId="{51198D8F-DF8E-A54C-A0CA-820CA0FBEBC2}" dt="2022-11-14T14:47:57.959" v="271" actId="2710"/>
          <ac:spMkLst>
            <pc:docMk/>
            <pc:sldMk cId="2061201063" sldId="491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51198D8F-DF8E-A54C-A0CA-820CA0FBEBC2}" dt="2022-11-14T14:45:19.044" v="268" actId="2710"/>
        <pc:sldMkLst>
          <pc:docMk/>
          <pc:sldMk cId="1750877945" sldId="492"/>
        </pc:sldMkLst>
        <pc:spChg chg="mod">
          <ac:chgData name="Karoline Bergseng" userId="a191bf17-18b9-4daf-b65b-528a96134e97" providerId="ADAL" clId="{51198D8F-DF8E-A54C-A0CA-820CA0FBEBC2}" dt="2022-11-14T14:45:19.044" v="268" actId="2710"/>
          <ac:spMkLst>
            <pc:docMk/>
            <pc:sldMk cId="1750877945" sldId="492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51198D8F-DF8E-A54C-A0CA-820CA0FBEBC2}" dt="2022-11-11T14:26:21.879" v="246" actId="1076"/>
        <pc:sldMkLst>
          <pc:docMk/>
          <pc:sldMk cId="3727305282" sldId="493"/>
        </pc:sldMkLst>
        <pc:spChg chg="mod">
          <ac:chgData name="Karoline Bergseng" userId="a191bf17-18b9-4daf-b65b-528a96134e97" providerId="ADAL" clId="{51198D8F-DF8E-A54C-A0CA-820CA0FBEBC2}" dt="2022-11-11T14:26:21.879" v="246" actId="1076"/>
          <ac:spMkLst>
            <pc:docMk/>
            <pc:sldMk cId="3727305282" sldId="493"/>
            <ac:spMk id="2" creationId="{899DD725-F522-C04C-A7E8-4EE86DD7B689}"/>
          </ac:spMkLst>
        </pc:spChg>
      </pc:sldChg>
      <pc:sldChg chg="modSp mod">
        <pc:chgData name="Karoline Bergseng" userId="a191bf17-18b9-4daf-b65b-528a96134e97" providerId="ADAL" clId="{51198D8F-DF8E-A54C-A0CA-820CA0FBEBC2}" dt="2022-11-11T14:28:28.646" v="262" actId="404"/>
        <pc:sldMkLst>
          <pc:docMk/>
          <pc:sldMk cId="686138419" sldId="523"/>
        </pc:sldMkLst>
        <pc:spChg chg="mod">
          <ac:chgData name="Karoline Bergseng" userId="a191bf17-18b9-4daf-b65b-528a96134e97" providerId="ADAL" clId="{51198D8F-DF8E-A54C-A0CA-820CA0FBEBC2}" dt="2022-11-11T14:28:28.646" v="262" actId="404"/>
          <ac:spMkLst>
            <pc:docMk/>
            <pc:sldMk cId="686138419" sldId="523"/>
            <ac:spMk id="3" creationId="{B3D0893B-CDCE-8640-AE9E-4E98DD08D6CE}"/>
          </ac:spMkLst>
        </pc:spChg>
      </pc:sldChg>
    </pc:docChg>
  </pc:docChgLst>
  <pc:docChgLst>
    <pc:chgData name="Stig Ringsbu" userId="72aa1c2a-f904-4dd5-986a-2fc346bf95c3" providerId="ADAL" clId="{ADAE2B7B-2F91-704E-A2FC-3B56B9BFD78E}"/>
    <pc:docChg chg="modSld">
      <pc:chgData name="Stig Ringsbu" userId="72aa1c2a-f904-4dd5-986a-2fc346bf95c3" providerId="ADAL" clId="{ADAE2B7B-2F91-704E-A2FC-3B56B9BFD78E}" dt="2022-11-18T15:52:08.560" v="4" actId="1035"/>
      <pc:docMkLst>
        <pc:docMk/>
      </pc:docMkLst>
      <pc:sldChg chg="modSp mod">
        <pc:chgData name="Stig Ringsbu" userId="72aa1c2a-f904-4dd5-986a-2fc346bf95c3" providerId="ADAL" clId="{ADAE2B7B-2F91-704E-A2FC-3B56B9BFD78E}" dt="2022-11-18T15:52:08.560" v="4" actId="1035"/>
        <pc:sldMkLst>
          <pc:docMk/>
          <pc:sldMk cId="4073008792" sldId="378"/>
        </pc:sldMkLst>
        <pc:spChg chg="mod">
          <ac:chgData name="Stig Ringsbu" userId="72aa1c2a-f904-4dd5-986a-2fc346bf95c3" providerId="ADAL" clId="{ADAE2B7B-2F91-704E-A2FC-3B56B9BFD78E}" dt="2022-11-18T15:52:08.560" v="4" actId="1035"/>
          <ac:spMkLst>
            <pc:docMk/>
            <pc:sldMk cId="4073008792" sldId="378"/>
            <ac:spMk id="14" creationId="{9CA4683D-D048-CE43-9497-3411D25C71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305F1BF-D95E-674F-B7F7-F89C67676273}" type="datetimeFigureOut">
              <a:rPr lang="da-DK" smtClean="0"/>
              <a:pPr/>
              <a:t>18-11-2022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6664583-91AC-C64B-92D1-012FADAB788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037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7.png"/><Relationship Id="rId3" Type="http://schemas.openxmlformats.org/officeDocument/2006/relationships/image" Target="../media/image10.svg"/><Relationship Id="rId21" Type="http://schemas.openxmlformats.org/officeDocument/2006/relationships/image" Target="../media/image26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528EF42-D08E-0F6D-D546-490B8FDDA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76" y="977900"/>
            <a:ext cx="5055024" cy="5889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BBC25-42E0-4DC2-91FE-EFE49996E8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000" y="2160000"/>
            <a:ext cx="9144000" cy="810000"/>
          </a:xfrm>
        </p:spPr>
        <p:txBody>
          <a:bodyPr anchor="t" anchorCtr="0">
            <a:noAutofit/>
          </a:bodyPr>
          <a:lstStyle>
            <a:lvl1pPr algn="l">
              <a:lnSpc>
                <a:spcPts val="7600"/>
              </a:lnSpc>
              <a:defRPr sz="7000" cap="all" baseline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en-GB"/>
              <a:t>TALENTECH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0B09E-C87A-8468-2977-760555E5E0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6000" y="3060000"/>
            <a:ext cx="9144000" cy="81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7600"/>
              </a:lnSpc>
              <a:buNone/>
              <a:defRPr sz="7000" b="1" i="0" cap="all" baseline="0">
                <a:solidFill>
                  <a:schemeClr val="bg1"/>
                </a:solidFill>
                <a:latin typeface="Telegraf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INTRODUCTION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3C6D0-B0A4-FC88-1B8B-9C336742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BBA8FECC-03A8-C541-B3A1-B18AC6B65B4E}" type="datetime2">
              <a:rPr lang="da-DK" smtClean="0"/>
              <a:pPr/>
              <a:t>18.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51199-CBBB-FBFA-4DA0-4EB586E8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7971-8166-5457-991B-4B03B138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886092F-862E-A5A5-3633-22F1513915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000" y="5040000"/>
            <a:ext cx="4027083" cy="36512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i="0" baseline="0">
                <a:solidFill>
                  <a:schemeClr val="bg1"/>
                </a:solidFill>
                <a:latin typeface="Telegraf" pitchFamily="2" charset="77"/>
                <a:cs typeface="Arial" panose="020B0604020202020204" pitchFamily="34" charset="0"/>
              </a:defRPr>
            </a:lvl1pPr>
            <a:lvl2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The Full Talent Journey Platform</a:t>
            </a:r>
            <a:endParaRPr lang="da-DK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6EE5D55-9A92-3608-2BDB-5D9C469C86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7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Content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412569"/>
            <a:ext cx="4259547" cy="144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7628" y="4412570"/>
            <a:ext cx="3904585" cy="144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/>
              <a:t>Type chapter name here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D73A8AC-58F2-B8F2-2F66-B9791EEBF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3796628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6B31F0-57B1-E842-6C1A-DDE761E38E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6504" y="3796628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44CAB-617F-6897-B118-8AC236AF527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447628" y="1965781"/>
            <a:ext cx="3904585" cy="144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A0F8BE1-3DB3-9141-F17E-DDF2019846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16504" y="1368001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800571"/>
            <a:ext cx="4259547" cy="463070"/>
          </a:xfr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C9395-BDE4-48F9-0645-6045648A05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47629" y="1368001"/>
            <a:ext cx="3904584" cy="46847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7E98E0-042A-11FE-F91F-EE0107A56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47629" y="3735403"/>
            <a:ext cx="3904583" cy="530226"/>
          </a:xfrm>
        </p:spPr>
        <p:txBody>
          <a:bodyPr anchor="b" anchorCtr="0"/>
          <a:lstStyle>
            <a:lvl1pPr marL="0" indent="0">
              <a:lnSpc>
                <a:spcPts val="2600"/>
              </a:lnSpc>
              <a:buNone/>
              <a:defRPr sz="1600" b="1" i="0" baseline="0"/>
            </a:lvl1pPr>
            <a:lvl2pPr>
              <a:lnSpc>
                <a:spcPts val="2600"/>
              </a:lnSpc>
              <a:defRPr sz="1600" b="1" i="0" baseline="0"/>
            </a:lvl2pPr>
            <a:lvl3pPr>
              <a:lnSpc>
                <a:spcPts val="2600"/>
              </a:lnSpc>
              <a:defRPr sz="1600" b="1" i="0" baseline="0"/>
            </a:lvl3pPr>
            <a:lvl4pPr>
              <a:lnSpc>
                <a:spcPts val="2600"/>
              </a:lnSpc>
              <a:defRPr sz="1600" b="1" i="0" baseline="0"/>
            </a:lvl4pPr>
            <a:lvl5pPr>
              <a:lnSpc>
                <a:spcPts val="2600"/>
              </a:lnSpc>
              <a:defRPr sz="1600" b="1" i="0" baseline="0"/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162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A85C-C18B-3D60-E634-CE8B8771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98D78EC-805D-1B81-E16D-F80A7229E4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86986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988DA-15D6-0C0F-8E6B-1BC0DBE6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8A3A-B3BE-B147-8433-083925D49248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55FC6-19D2-5284-22BE-41B26E20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27223-812B-239C-A4FB-5672FD89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64DF9E3-E81E-83B4-AB90-1D51A89402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369639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alente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E37E-6DFF-2C9B-C833-632AEE3F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CE7E-FB90-8138-F632-7FAC6B5A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3356429"/>
            <a:ext cx="10504869" cy="2820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D589-4888-F171-46C1-A0122699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3060-BBCA-B94B-A1F3-D762D58B8B2C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D45F-EA74-FFA4-556C-C3DBE655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BB0EF-A6CE-7C60-6C22-6B149772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6F08B55C-1E69-E53E-4930-47928C245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435615-B97B-6969-1ACB-1602ACFF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Type chapter name here</a:t>
            </a:r>
          </a:p>
        </p:txBody>
      </p:sp>
      <p:pic>
        <p:nvPicPr>
          <p:cNvPr id="10" name="Object 1" descr="preencoded.png">
            <a:extLst>
              <a:ext uri="{FF2B5EF4-FFF2-40B4-BE49-F238E27FC236}">
                <a16:creationId xmlns:a16="http://schemas.microsoft.com/office/drawing/2014/main" id="{46F17E49-3D75-C6A3-8ABF-DAA8F8B0F0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374296" y="1040296"/>
            <a:ext cx="5817704" cy="5817704"/>
          </a:xfrm>
          <a:prstGeom prst="rect">
            <a:avLst/>
          </a:prstGeom>
        </p:spPr>
      </p:pic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2F1432EF-E572-5C0F-5A5E-4A0BDD2A5D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399012" y="4110281"/>
            <a:ext cx="187863" cy="236344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E7E56F32-9E22-BF66-CD0A-869AE794847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202824" y="3414600"/>
            <a:ext cx="187863" cy="236344"/>
          </a:xfrm>
          <a:prstGeom prst="rect">
            <a:avLst/>
          </a:prstGeom>
        </p:spPr>
      </p:pic>
      <p:pic>
        <p:nvPicPr>
          <p:cNvPr id="13" name="Object 4" descr="preencoded.png">
            <a:extLst>
              <a:ext uri="{FF2B5EF4-FFF2-40B4-BE49-F238E27FC236}">
                <a16:creationId xmlns:a16="http://schemas.microsoft.com/office/drawing/2014/main" id="{40D90785-FB3D-D652-C682-347F23241C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846987" y="3475031"/>
            <a:ext cx="187863" cy="236344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9E5B81-38D2-E687-72B9-AE4512F4AF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337487" y="3214256"/>
            <a:ext cx="187863" cy="236344"/>
          </a:xfrm>
          <a:prstGeom prst="rect">
            <a:avLst/>
          </a:prstGeom>
        </p:spPr>
      </p:pic>
      <p:pic>
        <p:nvPicPr>
          <p:cNvPr id="15" name="Object 6" descr="preencoded.png">
            <a:extLst>
              <a:ext uri="{FF2B5EF4-FFF2-40B4-BE49-F238E27FC236}">
                <a16:creationId xmlns:a16="http://schemas.microsoft.com/office/drawing/2014/main" id="{F7552CC0-9C48-3AE6-46E8-FC2FD27059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8669787" y="4587431"/>
            <a:ext cx="187863" cy="2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in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6244604" cy="9367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46364" y="2538000"/>
            <a:ext cx="2610000" cy="4320000"/>
          </a:xfrm>
          <a:solidFill>
            <a:schemeClr val="accent3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/>
              <a:t>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/>
              <a:t>Type chapter name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769C48-A534-D7C7-AAA3-B4E1EDC30FC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448978" y="2538000"/>
            <a:ext cx="2610000" cy="4320000"/>
          </a:xfrm>
          <a:solidFill>
            <a:schemeClr val="accent2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/>
              <a:t>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D5862DE-CA60-1A84-4916-97D025A871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52256" y="2538000"/>
            <a:ext cx="2610000" cy="4320000"/>
          </a:xfrm>
          <a:solidFill>
            <a:schemeClr val="tx1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36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 marL="54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72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4pPr>
            <a:lvl5pPr marL="90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53AA1B4-8936-06B5-5473-1EA785160F2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662256" y="2538000"/>
            <a:ext cx="2610000" cy="4320000"/>
          </a:xfrm>
          <a:solidFill>
            <a:schemeClr val="accent3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/>
              <a:t>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683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1980000"/>
            <a:ext cx="7200000" cy="2700000"/>
          </a:xfr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32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A85C-C18B-3D60-E634-CE8B8771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3821F1AF-6391-68F9-D858-620A8D900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5329"/>
            <a:ext cx="1457325" cy="18732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050"/>
              </a:lnSpc>
              <a:buNone/>
              <a:defRPr sz="750" baseline="0">
                <a:solidFill>
                  <a:schemeClr val="bg1"/>
                </a:solidFill>
              </a:defRPr>
            </a:lvl1pPr>
            <a:lvl2pPr marL="144000" indent="0">
              <a:lnSpc>
                <a:spcPts val="1200"/>
              </a:lnSpc>
              <a:buNone/>
              <a:defRPr sz="800" baseline="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E68189-32E0-75CC-453A-2B7BC3B8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D2E06782-92E3-4C4D-03C8-DC176F3539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9995" y="3892042"/>
            <a:ext cx="4259547" cy="1440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 marL="0" indent="-360000">
              <a:lnSpc>
                <a:spcPts val="22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0" indent="-360000">
              <a:lnSpc>
                <a:spcPts val="2200"/>
              </a:lnSpc>
              <a:buSzPct val="13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3pPr>
            <a:lvl4pPr marL="0" indent="-360000">
              <a:lnSpc>
                <a:spcPts val="2200"/>
              </a:lnSpc>
              <a:defRPr/>
            </a:lvl4pPr>
            <a:lvl5pPr marL="0" indent="-360000">
              <a:lnSpc>
                <a:spcPts val="22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/>
              <a:t>Type chapter name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998797" y="3424419"/>
            <a:ext cx="4259547" cy="463070"/>
          </a:xfrm>
        </p:spPr>
        <p:txBody>
          <a:bodyPr anchor="b"/>
          <a:lstStyle>
            <a:lvl1pPr marL="0" indent="0">
              <a:lnSpc>
                <a:spcPts val="28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484E1AE-3316-7324-C33E-EBA690FA91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3420475"/>
            <a:ext cx="1924039" cy="1924039"/>
          </a:xfrm>
          <a:prstGeom prst="ellipse">
            <a:avLst/>
          </a:prstGeom>
          <a:pattFill prst="pct60">
            <a:fgClr>
              <a:srgbClr val="EFEFF3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938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8E029-33E7-8FA2-1B2C-9A82A985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348000"/>
            <a:ext cx="6172200" cy="2513050"/>
          </a:xfrm>
        </p:spPr>
        <p:txBody>
          <a:bodyPr/>
          <a:lstStyle>
            <a:lvl1pPr>
              <a:lnSpc>
                <a:spcPts val="1800"/>
              </a:lnSpc>
              <a:defRPr sz="1200" baseline="0"/>
            </a:lvl1pPr>
            <a:lvl2pPr>
              <a:lnSpc>
                <a:spcPts val="1800"/>
              </a:lnSpc>
              <a:defRPr sz="1200" baseline="0"/>
            </a:lvl2pPr>
            <a:lvl3pPr>
              <a:lnSpc>
                <a:spcPts val="1800"/>
              </a:lnSpc>
              <a:defRPr sz="1200" baseline="0"/>
            </a:lvl3pPr>
            <a:lvl4pPr>
              <a:lnSpc>
                <a:spcPts val="1800"/>
              </a:lnSpc>
              <a:defRPr sz="1200" baseline="0"/>
            </a:lvl4pPr>
            <a:lvl5pPr>
              <a:lnSpc>
                <a:spcPts val="1800"/>
              </a:lnSpc>
              <a:defRPr sz="12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20A74-6545-6338-305A-BEEDA44F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3348000"/>
            <a:ext cx="3932237" cy="2513050"/>
          </a:xfrm>
        </p:spPr>
        <p:txBody>
          <a:bodyPr anchor="t" anchorCtr="0"/>
          <a:lstStyle>
            <a:lvl1pPr marL="0" indent="0">
              <a:lnSpc>
                <a:spcPts val="28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A973-7624-4F4F-9921-E3A1FFC20EA6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940CD5-4923-F62F-A0C4-F3E4BB94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83016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28900"/>
            <a:ext cx="10494364" cy="1600200"/>
          </a:xfrm>
        </p:spPr>
        <p:txBody>
          <a:bodyPr anchor="ctr" anchorCtr="0"/>
          <a:lstStyle>
            <a:lvl1pPr algn="ctr">
              <a:defRPr sz="4000">
                <a:latin typeface="Telegraf" pitchFamily="2" charset="77"/>
              </a:defRPr>
            </a:lvl1pPr>
          </a:lstStyle>
          <a:p>
            <a:r>
              <a:rPr lang="en-GB"/>
              <a:t>Insert </a:t>
            </a:r>
            <a:r>
              <a:rPr lang="en-GB" err="1"/>
              <a:t>titel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8548A973-7624-4F4F-9921-E3A1FFC20EA6}" type="datetime2">
              <a:rPr lang="da-DK" smtClean="0"/>
              <a:pPr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010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8131" y="2628900"/>
            <a:ext cx="8079699" cy="1600200"/>
          </a:xfrm>
        </p:spPr>
        <p:txBody>
          <a:bodyPr anchor="ctr" anchorCtr="0"/>
          <a:lstStyle>
            <a:lvl1pPr algn="l">
              <a:defRPr sz="2800">
                <a:latin typeface="Telegraf" pitchFamily="2" charset="77"/>
              </a:defRPr>
            </a:lvl1pPr>
          </a:lstStyle>
          <a:p>
            <a:r>
              <a:rPr lang="en-GB"/>
              <a:t>Insert argument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8548A973-7624-4F4F-9921-E3A1FFC20EA6}" type="datetime2">
              <a:rPr lang="da-DK" smtClean="0"/>
              <a:pPr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5B8C8CA-DD01-6340-A0AD-1CC6B280D3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8779" y="2628901"/>
            <a:ext cx="1558254" cy="1600200"/>
          </a:xfrm>
        </p:spPr>
        <p:txBody>
          <a:bodyPr/>
          <a:lstStyle/>
          <a:p>
            <a:pPr lvl="0"/>
            <a:r>
              <a:rPr lang="da-DK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74734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A6D-A29B-780A-548D-FB190E2E4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00" y="1440000"/>
            <a:ext cx="9144000" cy="81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7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ChAPTER</a:t>
            </a:r>
            <a:r>
              <a:rPr lang="en-GB"/>
              <a:t> NO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05F2F-3BB2-95BA-2919-F6FFA36D4B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6000" y="2340000"/>
            <a:ext cx="9144000" cy="81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8000"/>
              </a:lnSpc>
              <a:buNone/>
              <a:defRPr sz="7000" b="1" i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CHAPTER 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A35A9-EB03-E1BF-CCA2-B478BEBC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93C-F366-C24E-AA10-6FDB0B1E12DA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3A8A-9814-FFC8-48E1-BA8477B3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EDD01-E19E-BB30-7492-D6E90890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Object21">
            <a:extLst>
              <a:ext uri="{FF2B5EF4-FFF2-40B4-BE49-F238E27FC236}">
                <a16:creationId xmlns:a16="http://schemas.microsoft.com/office/drawing/2014/main" id="{09DA315D-76B3-6024-E155-A769EA6591E0}"/>
              </a:ext>
            </a:extLst>
          </p:cNvPr>
          <p:cNvSpPr/>
          <p:nvPr userDrawn="1"/>
        </p:nvSpPr>
        <p:spPr>
          <a:xfrm>
            <a:off x="1133383" y="5499934"/>
            <a:ext cx="917243" cy="358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550"/>
              </a:lnSpc>
            </a:pPr>
            <a:r>
              <a:rPr lang="en-US" sz="1300" spc="20" baseline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Attraction</a:t>
            </a:r>
            <a:endParaRPr lang="en-US" sz="1300" spc="2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9F276EFB-FAED-3960-1327-681F062A2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67266" y="4924920"/>
            <a:ext cx="648000" cy="648000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A2614B60-DCF7-8DB8-F44A-899BAD1B87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73675" y="4924920"/>
            <a:ext cx="648000" cy="648000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4F86A87E-C29E-1942-66A2-CC2C428497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05198" y="4924920"/>
            <a:ext cx="648000" cy="648000"/>
          </a:xfrm>
          <a:prstGeom prst="rect">
            <a:avLst/>
          </a:prstGeom>
        </p:spPr>
      </p:pic>
      <p:pic>
        <p:nvPicPr>
          <p:cNvPr id="15" name="Object 6">
            <a:extLst>
              <a:ext uri="{FF2B5EF4-FFF2-40B4-BE49-F238E27FC236}">
                <a16:creationId xmlns:a16="http://schemas.microsoft.com/office/drawing/2014/main" id="{1BCCCA81-9068-981C-5C52-17DBA4AFAC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790812" y="4924920"/>
            <a:ext cx="648000" cy="648000"/>
          </a:xfrm>
          <a:prstGeom prst="rect">
            <a:avLst/>
          </a:prstGeom>
        </p:spPr>
      </p:pic>
      <p:pic>
        <p:nvPicPr>
          <p:cNvPr id="16" name="Object 7" descr="preencoded.png">
            <a:extLst>
              <a:ext uri="{FF2B5EF4-FFF2-40B4-BE49-F238E27FC236}">
                <a16:creationId xmlns:a16="http://schemas.microsoft.com/office/drawing/2014/main" id="{E8095FA1-23F7-63E0-C8F3-4CA389DB9E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38200" y="6031930"/>
            <a:ext cx="10496550" cy="69850"/>
          </a:xfrm>
          <a:prstGeom prst="rect">
            <a:avLst/>
          </a:prstGeom>
        </p:spPr>
      </p:pic>
      <p:pic>
        <p:nvPicPr>
          <p:cNvPr id="17" name="Object 8" descr="preencoded.png">
            <a:extLst>
              <a:ext uri="{FF2B5EF4-FFF2-40B4-BE49-F238E27FC236}">
                <a16:creationId xmlns:a16="http://schemas.microsoft.com/office/drawing/2014/main" id="{620FFAD9-BBF7-3106-B972-77C4653DCFC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290300" y="5917630"/>
            <a:ext cx="69850" cy="304800"/>
          </a:xfrm>
          <a:prstGeom prst="rect">
            <a:avLst/>
          </a:prstGeom>
        </p:spPr>
      </p:pic>
      <p:pic>
        <p:nvPicPr>
          <p:cNvPr id="18" name="Object 11">
            <a:extLst>
              <a:ext uri="{FF2B5EF4-FFF2-40B4-BE49-F238E27FC236}">
                <a16:creationId xmlns:a16="http://schemas.microsoft.com/office/drawing/2014/main" id="{5622B7ED-18ED-D010-CBE7-A471D8E42B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884056" y="4924920"/>
            <a:ext cx="648000" cy="648000"/>
          </a:xfrm>
          <a:prstGeom prst="rect">
            <a:avLst/>
          </a:prstGeom>
        </p:spPr>
      </p:pic>
      <p:pic>
        <p:nvPicPr>
          <p:cNvPr id="20" name="Object 2">
            <a:extLst>
              <a:ext uri="{FF2B5EF4-FFF2-40B4-BE49-F238E27FC236}">
                <a16:creationId xmlns:a16="http://schemas.microsoft.com/office/drawing/2014/main" id="{D04D0E2B-97F9-68E7-AD0D-9D3BCC3437A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273310" y="4925597"/>
            <a:ext cx="648000" cy="648000"/>
          </a:xfrm>
          <a:prstGeom prst="rect">
            <a:avLst/>
          </a:prstGeom>
        </p:spPr>
      </p:pic>
      <p:sp>
        <p:nvSpPr>
          <p:cNvPr id="22" name="Object13">
            <a:extLst>
              <a:ext uri="{FF2B5EF4-FFF2-40B4-BE49-F238E27FC236}">
                <a16:creationId xmlns:a16="http://schemas.microsoft.com/office/drawing/2014/main" id="{77ACAC38-52C8-7401-08DD-0AB987598DF4}"/>
              </a:ext>
            </a:extLst>
          </p:cNvPr>
          <p:cNvSpPr/>
          <p:nvPr userDrawn="1"/>
        </p:nvSpPr>
        <p:spPr>
          <a:xfrm>
            <a:off x="2609850" y="5444000"/>
            <a:ext cx="1175020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Recruitment</a:t>
            </a:r>
            <a:endParaRPr lang="en-US" sz="1300" spc="2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14">
            <a:extLst>
              <a:ext uri="{FF2B5EF4-FFF2-40B4-BE49-F238E27FC236}">
                <a16:creationId xmlns:a16="http://schemas.microsoft.com/office/drawing/2014/main" id="{ADE5F49D-A2E9-9BEF-6EAF-0A52CCDEAE5E}"/>
              </a:ext>
            </a:extLst>
          </p:cNvPr>
          <p:cNvSpPr/>
          <p:nvPr userDrawn="1"/>
        </p:nvSpPr>
        <p:spPr>
          <a:xfrm>
            <a:off x="7908070" y="5444000"/>
            <a:ext cx="1179681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Retention</a:t>
            </a:r>
            <a:endParaRPr lang="en-US" sz="1300" spc="2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15">
            <a:extLst>
              <a:ext uri="{FF2B5EF4-FFF2-40B4-BE49-F238E27FC236}">
                <a16:creationId xmlns:a16="http://schemas.microsoft.com/office/drawing/2014/main" id="{C7F44930-4740-DE8B-1FCA-75DA37A329E9}"/>
              </a:ext>
            </a:extLst>
          </p:cNvPr>
          <p:cNvSpPr/>
          <p:nvPr userDrawn="1"/>
        </p:nvSpPr>
        <p:spPr>
          <a:xfrm>
            <a:off x="6120831" y="5444000"/>
            <a:ext cx="1170359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Development</a:t>
            </a:r>
            <a:endParaRPr lang="en-US" sz="1300" spc="2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16">
            <a:extLst>
              <a:ext uri="{FF2B5EF4-FFF2-40B4-BE49-F238E27FC236}">
                <a16:creationId xmlns:a16="http://schemas.microsoft.com/office/drawing/2014/main" id="{0405CDC0-AEA5-1FCC-3F02-6AEA0DBF6684}"/>
              </a:ext>
            </a:extLst>
          </p:cNvPr>
          <p:cNvSpPr/>
          <p:nvPr userDrawn="1"/>
        </p:nvSpPr>
        <p:spPr>
          <a:xfrm>
            <a:off x="4333590" y="5444000"/>
            <a:ext cx="1175020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Onboarding</a:t>
            </a:r>
            <a:endParaRPr lang="en-US" sz="1300" spc="2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17">
            <a:extLst>
              <a:ext uri="{FF2B5EF4-FFF2-40B4-BE49-F238E27FC236}">
                <a16:creationId xmlns:a16="http://schemas.microsoft.com/office/drawing/2014/main" id="{535DD5E0-3E13-DF3B-F062-B25E3A887096}"/>
              </a:ext>
            </a:extLst>
          </p:cNvPr>
          <p:cNvSpPr/>
          <p:nvPr userDrawn="1"/>
        </p:nvSpPr>
        <p:spPr>
          <a:xfrm>
            <a:off x="9511161" y="5444000"/>
            <a:ext cx="1170359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Offboarding</a:t>
            </a:r>
            <a:endParaRPr lang="en-US" sz="1300" spc="2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6A9B5CF-A03C-B789-B4B8-7D351E301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52000"/>
            <a:ext cx="1440000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050"/>
              </a:lnSpc>
              <a:buNone/>
              <a:defRPr sz="750" baseline="0">
                <a:solidFill>
                  <a:schemeClr val="bg1"/>
                </a:solidFill>
              </a:defRPr>
            </a:lvl1pPr>
            <a:lvl2pPr marL="144000" indent="0">
              <a:lnSpc>
                <a:spcPts val="1200"/>
              </a:lnSpc>
              <a:buNone/>
              <a:defRPr sz="800" baseline="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38E7D7F-D4DB-73BE-5AEA-17063BCCC45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29" name="Object 4" descr="preencoded.png">
            <a:extLst>
              <a:ext uri="{FF2B5EF4-FFF2-40B4-BE49-F238E27FC236}">
                <a16:creationId xmlns:a16="http://schemas.microsoft.com/office/drawing/2014/main" id="{2A22AE10-C4B5-F368-6FB7-CFD3122F3A9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F921-42AA-0020-ECEC-43FEA288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F4DB7B-9199-D844-CB51-ECAA170003A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2320"/>
            <a:ext cx="6172200" cy="6405679"/>
          </a:xfrm>
          <a:pattFill prst="pct40">
            <a:fgClr>
              <a:srgbClr val="EFEFF3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err="1"/>
              <a:t>Insert</a:t>
            </a:r>
            <a:r>
              <a:rPr lang="da-DK"/>
              <a:t> </a:t>
            </a:r>
            <a:r>
              <a:rPr lang="da-DK" err="1"/>
              <a:t>picture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4E3A-72C5-5617-18EF-A3C836C13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3348000"/>
            <a:ext cx="3932237" cy="2513050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D25DE-1064-7ABF-7B2A-CEB0738D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360-6A11-944A-89E7-8E5BBB84148F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2EDDB-411C-40B0-26CF-3C68E349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DA940-70A9-5553-5B4D-3CA58990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EC2D51-3D70-1425-15E6-CA6B26B854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3200644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0000"/>
            <a:ext cx="7200000" cy="2700000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32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E68189-32E0-75CC-453A-2B7BC3B8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BCCE225-037D-733F-C368-C47E92A84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6976" y="977900"/>
            <a:ext cx="5055024" cy="5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A95D8-AD9D-2D0A-5F11-BEB54A626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F616E76-DEB2-9BFC-229E-841FF8E0E5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DA619B11-3C44-B343-8EA4-84420A7E1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852" y="1699592"/>
            <a:ext cx="3964401" cy="3965712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3307212-4764-B64E-A902-7C71A5666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698896"/>
            <a:ext cx="5249862" cy="3965712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  <a:lvl2pPr>
              <a:defRPr>
                <a:latin typeface="Telegraf" pitchFamily="2" charset="77"/>
              </a:defRPr>
            </a:lvl2pPr>
            <a:lvl3pPr>
              <a:defRPr>
                <a:latin typeface="Telegraf" pitchFamily="2" charset="77"/>
              </a:defRPr>
            </a:lvl3pPr>
            <a:lvl4pPr>
              <a:defRPr>
                <a:latin typeface="Telegraf" pitchFamily="2" charset="77"/>
              </a:defRPr>
            </a:lvl4pPr>
            <a:lvl5pPr>
              <a:defRPr>
                <a:latin typeface="Telegraf" pitchFamily="2" charset="77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1752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A4ACC73-A1D8-1F4D-8675-E06B18990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24805"/>
            <a:ext cx="5235146" cy="3967076"/>
          </a:xfrm>
        </p:spPr>
        <p:txBody>
          <a:bodyPr anchor="ctr"/>
          <a:lstStyle>
            <a:lvl1pPr marL="457200" indent="-457200">
              <a:lnSpc>
                <a:spcPct val="100000"/>
              </a:lnSpc>
              <a:buFont typeface="Wingdings" pitchFamily="2" charset="2"/>
              <a:buChar char="q"/>
              <a:defRPr sz="2800">
                <a:latin typeface="Telegraf" pitchFamily="2" charset="77"/>
              </a:defRPr>
            </a:lvl1pPr>
            <a:lvl2pPr marL="336600" indent="-228600">
              <a:buFont typeface="Wingdings" pitchFamily="2" charset="2"/>
              <a:buChar char="q"/>
              <a:defRPr/>
            </a:lvl2pPr>
            <a:lvl3pPr marL="444600" indent="-228600">
              <a:buFont typeface="Wingdings" pitchFamily="2" charset="2"/>
              <a:buChar char="q"/>
              <a:defRPr/>
            </a:lvl3pPr>
            <a:lvl4pPr marL="552600" indent="-228600">
              <a:buFont typeface="Wingdings" pitchFamily="2" charset="2"/>
              <a:buChar char="q"/>
              <a:defRPr/>
            </a:lvl4pPr>
            <a:lvl5pPr marL="696600" indent="-228600">
              <a:buFont typeface="Wingdings" pitchFamily="2" charset="2"/>
              <a:buChar char="q"/>
              <a:defRPr/>
            </a:lvl5pPr>
          </a:lstStyle>
          <a:p>
            <a:pPr lvl="0"/>
            <a:r>
              <a:rPr lang="da-DK"/>
              <a:t>X</a:t>
            </a:r>
            <a:br>
              <a:rPr lang="da-DK"/>
            </a:br>
            <a:r>
              <a:rPr lang="da-DK" err="1"/>
              <a:t>xxxxx</a:t>
            </a:r>
            <a:endParaRPr lang="da-DK"/>
          </a:p>
          <a:p>
            <a:pPr lvl="0"/>
            <a:r>
              <a:rPr lang="da-DK"/>
              <a:t>X</a:t>
            </a:r>
            <a:br>
              <a:rPr lang="da-DK"/>
            </a:br>
            <a:r>
              <a:rPr lang="da-DK" err="1"/>
              <a:t>xxxxx</a:t>
            </a:r>
            <a:endParaRPr lang="da-DK"/>
          </a:p>
          <a:p>
            <a:pPr lvl="0"/>
            <a:r>
              <a:rPr lang="da-DK"/>
              <a:t>X</a:t>
            </a:r>
            <a:br>
              <a:rPr lang="da-DK"/>
            </a:br>
            <a:r>
              <a:rPr lang="da-DK" err="1"/>
              <a:t>xxxxx</a:t>
            </a:r>
            <a:endParaRPr lang="da-DK"/>
          </a:p>
          <a:p>
            <a:pPr lvl="0"/>
            <a:r>
              <a:rPr lang="da-DK"/>
              <a:t>X</a:t>
            </a:r>
            <a:br>
              <a:rPr lang="da-DK"/>
            </a:br>
            <a:r>
              <a:rPr lang="da-DK" err="1"/>
              <a:t>xxxxx</a:t>
            </a:r>
            <a:endParaRPr lang="da-DK"/>
          </a:p>
          <a:p>
            <a:pPr lvl="0"/>
            <a:r>
              <a:rPr lang="da-DK"/>
              <a:t>X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E2A4F88A-F575-D34A-AE93-0AC6C38144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854" y="2124805"/>
            <a:ext cx="3968578" cy="3967076"/>
          </a:xfrm>
        </p:spPr>
        <p:txBody>
          <a:bodyPr/>
          <a:lstStyle>
            <a:lvl1pPr marL="0" indent="0">
              <a:buNone/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4E7AF84B-16D6-0248-B73A-0D7DAE5789D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1185863"/>
            <a:ext cx="6983413" cy="630237"/>
          </a:xfrm>
        </p:spPr>
        <p:txBody>
          <a:bodyPr/>
          <a:lstStyle>
            <a:lvl1pPr marL="0" indent="0">
              <a:buNone/>
              <a:defRPr sz="4000">
                <a:latin typeface="Telegraf" pitchFamily="2" charset="77"/>
              </a:defRPr>
            </a:lvl1pPr>
            <a:lvl2pPr marL="108000" indent="0">
              <a:buNone/>
              <a:defRPr sz="4000">
                <a:latin typeface="Telegraf" pitchFamily="2" charset="77"/>
              </a:defRPr>
            </a:lvl2pPr>
            <a:lvl3pPr marL="216000" indent="0">
              <a:buNone/>
              <a:defRPr sz="4000">
                <a:latin typeface="Telegraf" pitchFamily="2" charset="77"/>
              </a:defRPr>
            </a:lvl3pPr>
            <a:lvl4pPr marL="324000" indent="0">
              <a:buNone/>
              <a:defRPr sz="4000">
                <a:latin typeface="Telegraf" pitchFamily="2" charset="77"/>
              </a:defRPr>
            </a:lvl4pPr>
            <a:lvl5pPr marL="468000" indent="0">
              <a:buNone/>
              <a:defRPr sz="4000">
                <a:latin typeface="Telegraf" pitchFamily="2" charset="77"/>
              </a:defRPr>
            </a:lvl5pPr>
          </a:lstStyle>
          <a:p>
            <a:pPr lvl="0"/>
            <a:r>
              <a:rPr lang="da-DK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1829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E37E-6DFF-2C9B-C833-632AEE3F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CE7E-FB90-8138-F632-7FAC6B5A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3356429"/>
            <a:ext cx="10504869" cy="2820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D589-4888-F171-46C1-A0122699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3060-BBCA-B94B-A1F3-D762D58B8B2C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D45F-EA74-FFA4-556C-C3DBE655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BB0EF-A6CE-7C60-6C22-6B149772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6F08B55C-1E69-E53E-4930-47928C245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435615-B97B-6969-1ACB-1602ACFF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95522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48000"/>
            <a:ext cx="5181600" cy="28311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348000"/>
            <a:ext cx="5181600" cy="28311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5581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wo Content w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BAE5-A313-2E1E-5507-C7DF83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6364576" cy="15137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339CB-DEBE-F12E-39EF-2AF2382E4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96379"/>
            <a:ext cx="5157787" cy="823912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B1922-B2B8-ABB2-3CCF-87666450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47999"/>
            <a:ext cx="5157787" cy="28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17334-84F4-5BBB-E76A-5C9A3BFCB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96379"/>
            <a:ext cx="5183188" cy="823912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C898F-26CB-75F9-948F-E92F091BE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7999"/>
            <a:ext cx="5183188" cy="28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41128-A155-B883-550E-2AD5321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4C37-71A2-5D48-99ED-C7C57CF03AA7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5FEFC-3ED7-82DE-A33B-321E08C9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99F0B-6686-B01F-234A-84C617E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C3118B9-FE21-AF0C-FEF9-A351F7986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274492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>
            <a:lvl1pPr>
              <a:defRPr sz="2800">
                <a:latin typeface="Telegraf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412569"/>
            <a:ext cx="4259547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7628" y="4412570"/>
            <a:ext cx="3904585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ED177C36-2AF5-9944-8BA2-8F1728EE5FD7}" type="datetime2">
              <a:rPr lang="da-DK" smtClean="0"/>
              <a:pPr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44CAB-617F-6897-B118-8AC236AF527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447628" y="1965781"/>
            <a:ext cx="3904585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800571"/>
            <a:ext cx="4259547" cy="463070"/>
          </a:xfr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600" b="1" baseline="0">
                <a:solidFill>
                  <a:schemeClr val="tx1"/>
                </a:solidFill>
                <a:latin typeface="Telegraf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C9395-BDE4-48F9-0645-6045648A05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47629" y="1368001"/>
            <a:ext cx="3904584" cy="46847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Telegraf" pitchFamily="2" charset="77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7E98E0-042A-11FE-F91F-EE0107A56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47629" y="3735403"/>
            <a:ext cx="3904583" cy="530226"/>
          </a:xfrm>
        </p:spPr>
        <p:txBody>
          <a:bodyPr anchor="b" anchorCtr="0"/>
          <a:lstStyle>
            <a:lvl1pPr marL="0" indent="0">
              <a:lnSpc>
                <a:spcPts val="2600"/>
              </a:lnSpc>
              <a:buNone/>
              <a:defRPr sz="1600" b="1" i="0" baseline="0">
                <a:latin typeface="Telegraf" pitchFamily="2" charset="77"/>
              </a:defRPr>
            </a:lvl1pPr>
            <a:lvl2pPr>
              <a:lnSpc>
                <a:spcPts val="2600"/>
              </a:lnSpc>
              <a:defRPr sz="1600" b="1" i="0" baseline="0"/>
            </a:lvl2pPr>
            <a:lvl3pPr>
              <a:lnSpc>
                <a:spcPts val="2600"/>
              </a:lnSpc>
              <a:defRPr sz="1600" b="1" i="0" baseline="0"/>
            </a:lvl3pPr>
            <a:lvl4pPr>
              <a:lnSpc>
                <a:spcPts val="2600"/>
              </a:lnSpc>
              <a:defRPr sz="1600" b="1" i="0" baseline="0"/>
            </a:lvl4pPr>
            <a:lvl5pPr>
              <a:lnSpc>
                <a:spcPts val="2600"/>
              </a:lnSpc>
              <a:defRPr sz="1600" b="1" i="0" baseline="0"/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36" name="Pladsholder til indhold 34">
            <a:extLst>
              <a:ext uri="{FF2B5EF4-FFF2-40B4-BE49-F238E27FC236}">
                <a16:creationId xmlns:a16="http://schemas.microsoft.com/office/drawing/2014/main" id="{6E2342AA-3181-F445-9DC6-96F3CE7E2FD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85806" y="1496414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37" name="Pladsholder til indhold 34">
            <a:extLst>
              <a:ext uri="{FF2B5EF4-FFF2-40B4-BE49-F238E27FC236}">
                <a16:creationId xmlns:a16="http://schemas.microsoft.com/office/drawing/2014/main" id="{C9263C8D-0DA2-314D-AB77-18FF386954B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685806" y="3882343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/>
              <a:t>ikon</a:t>
            </a:r>
          </a:p>
        </p:txBody>
      </p:sp>
      <p:sp>
        <p:nvSpPr>
          <p:cNvPr id="38" name="Pladsholder til indhold 34">
            <a:extLst>
              <a:ext uri="{FF2B5EF4-FFF2-40B4-BE49-F238E27FC236}">
                <a16:creationId xmlns:a16="http://schemas.microsoft.com/office/drawing/2014/main" id="{6C301B74-1CDD-CE42-90F8-82F36396029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7561" y="3882343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49623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ree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FAEC3E4-D613-D84F-8F57-E8F8A9140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706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16537-75B7-39DA-CFA8-E039690A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6244604" cy="173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C554F-822B-25A1-21A5-88E85741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344" y="3348000"/>
            <a:ext cx="10504869" cy="28205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FF20-68C6-D201-0365-8C184F61F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DE7F-CF5C-7448-A5D4-138EB970DA53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38372-71AC-77B3-4CD8-5FD59164B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D0B2A-49BE-0807-8DE3-AADD8DA7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D01D1C6-6883-B271-72B8-59CD5EFFAB0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7D199010-5ECE-2600-3EDB-CF029BE0FDE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61" r:id="rId5"/>
    <p:sldLayoutId id="2147483652" r:id="rId6"/>
    <p:sldLayoutId id="2147483653" r:id="rId7"/>
    <p:sldLayoutId id="2147483665" r:id="rId8"/>
    <p:sldLayoutId id="2147483671" r:id="rId9"/>
    <p:sldLayoutId id="2147483663" r:id="rId10"/>
    <p:sldLayoutId id="2147483654" r:id="rId11"/>
    <p:sldLayoutId id="2147483655" r:id="rId12"/>
    <p:sldLayoutId id="2147483660" r:id="rId13"/>
    <p:sldLayoutId id="2147483664" r:id="rId14"/>
    <p:sldLayoutId id="2147483658" r:id="rId15"/>
    <p:sldLayoutId id="2147483667" r:id="rId16"/>
    <p:sldLayoutId id="2147483656" r:id="rId17"/>
    <p:sldLayoutId id="2147483669" r:id="rId18"/>
    <p:sldLayoutId id="2147483670" r:id="rId19"/>
    <p:sldLayoutId id="2147483657" r:id="rId20"/>
    <p:sldLayoutId id="2147483668" r:id="rId21"/>
  </p:sldLayoutIdLst>
  <p:hf hdr="0" ftr="0" dt="0"/>
  <p:txStyles>
    <p:titleStyle>
      <a:lvl1pPr algn="l" defTabSz="914400" rtl="0" eaLnBrk="1" latinLnBrk="0" hangingPunct="1">
        <a:lnSpc>
          <a:spcPts val="4100"/>
        </a:lnSpc>
        <a:spcBef>
          <a:spcPct val="0"/>
        </a:spcBef>
        <a:buNone/>
        <a:defRPr sz="35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8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mundo.com/vlerick-onboarding-study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mundo.com/vlerick-onboarding-study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mundo.com/case-study/manpowergroup-uk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loanreview.mit.edu/article/getting-new-hires-up-to-speed-quickly/" TargetMode="Externa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talentboard.org/benchmark-research/cande-research-reports/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01858D5-F328-AB42-A762-6193941E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1</a:t>
            </a:fld>
            <a:endParaRPr lang="da-DK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FB07686-B415-1B4C-B4A7-8B8D59744FFB}"/>
              </a:ext>
            </a:extLst>
          </p:cNvPr>
          <p:cNvSpPr txBox="1">
            <a:spLocks/>
          </p:cNvSpPr>
          <p:nvPr/>
        </p:nvSpPr>
        <p:spPr>
          <a:xfrm>
            <a:off x="838201" y="3526927"/>
            <a:ext cx="9144000" cy="1117145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4800">
                <a:solidFill>
                  <a:srgbClr val="26253E"/>
                </a:solidFill>
                <a:latin typeface="Telegraf" pitchFamily="2" charset="77"/>
              </a:rPr>
              <a:t>Din One Click Pitch mal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483035A-7587-1443-BABD-033F09F398C0}"/>
              </a:ext>
            </a:extLst>
          </p:cNvPr>
          <p:cNvSpPr txBox="1">
            <a:spLocks/>
          </p:cNvSpPr>
          <p:nvPr/>
        </p:nvSpPr>
        <p:spPr>
          <a:xfrm>
            <a:off x="7606723" y="5949659"/>
            <a:ext cx="4027083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75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nb-NO" sz="1800">
                <a:solidFill>
                  <a:srgbClr val="26253E"/>
                </a:solidFill>
                <a:latin typeface="Telegraf" pitchFamily="2" charset="77"/>
              </a:rPr>
              <a:t>&gt;&gt; Kom i gang og overbevis sjefen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94E3BC-0699-5A4D-86E1-BA4B0539C944}"/>
              </a:ext>
            </a:extLst>
          </p:cNvPr>
          <p:cNvSpPr txBox="1">
            <a:spLocks/>
          </p:cNvSpPr>
          <p:nvPr/>
        </p:nvSpPr>
        <p:spPr>
          <a:xfrm>
            <a:off x="838201" y="2553247"/>
            <a:ext cx="9144000" cy="111714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7200" b="1">
                <a:solidFill>
                  <a:srgbClr val="26253E"/>
                </a:solidFill>
                <a:latin typeface="Telegraf" pitchFamily="2" charset="77"/>
              </a:rPr>
              <a:t>Onboarding</a:t>
            </a:r>
          </a:p>
        </p:txBody>
      </p:sp>
    </p:spTree>
    <p:extLst>
      <p:ext uri="{BB962C8B-B14F-4D97-AF65-F5344CB8AC3E}">
        <p14:creationId xmlns:p14="http://schemas.microsoft.com/office/powerpoint/2010/main" val="175907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1894749"/>
            <a:ext cx="10517711" cy="1585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sz="4000"/>
              <a:t>Kortere  </a:t>
            </a:r>
          </a:p>
          <a:p>
            <a:r>
              <a:rPr lang="da-DK" sz="4000"/>
              <a:t>tid-til-produktivitet 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10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16799" y="1843950"/>
            <a:ext cx="181011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0">
                <a:solidFill>
                  <a:srgbClr val="26253E"/>
                </a:solidFill>
                <a:latin typeface="Telegraf" pitchFamily="2" charset="77"/>
              </a:rPr>
              <a:t>2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D48CB887-DED5-9C48-B5A3-603DE02EE6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260272" cy="1829669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2000"/>
              <a:t>Med et digitalt </a:t>
            </a:r>
            <a:r>
              <a:rPr lang="nb-NO" sz="2000" err="1"/>
              <a:t>onboardingsystem</a:t>
            </a:r>
            <a:r>
              <a:rPr lang="nb-NO" sz="2000"/>
              <a:t> kan vi levere tidsbestemt informasjon og opplæringsmateriell når nyansatte trenger det – uten å overvelde dem. Med </a:t>
            </a:r>
            <a:r>
              <a:rPr lang="nb-NO" sz="2000" err="1"/>
              <a:t>preboarding</a:t>
            </a:r>
            <a:r>
              <a:rPr lang="nb-NO" sz="2000"/>
              <a:t> sørger vi for at alt det praktiske er ordnet før de starter. </a:t>
            </a:r>
          </a:p>
        </p:txBody>
      </p:sp>
    </p:spTree>
    <p:extLst>
      <p:ext uri="{BB962C8B-B14F-4D97-AF65-F5344CB8AC3E}">
        <p14:creationId xmlns:p14="http://schemas.microsoft.com/office/powerpoint/2010/main" val="90137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71" y="2985103"/>
            <a:ext cx="9259687" cy="1947844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b-NO" sz="3200"/>
              <a:t>En god </a:t>
            </a:r>
            <a:r>
              <a:rPr lang="nb-NO" sz="3200" err="1"/>
              <a:t>onboardingprosess</a:t>
            </a:r>
            <a:r>
              <a:rPr lang="nb-NO" sz="3200"/>
              <a:t> har vist seg å forkorte </a:t>
            </a:r>
            <a:br>
              <a:rPr lang="nb-NO" sz="3200"/>
            </a:br>
            <a:r>
              <a:rPr lang="nb-NO" sz="3200"/>
              <a:t>"tid-til-produktivitet" med opptil 70%</a:t>
            </a:r>
            <a:endParaRPr lang="nb-NO" sz="360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6725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70%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6BA411C-8854-1F4D-8D16-F9DB2E6CBC68}"/>
              </a:ext>
            </a:extLst>
          </p:cNvPr>
          <p:cNvSpPr txBox="1"/>
          <p:nvPr/>
        </p:nvSpPr>
        <p:spPr>
          <a:xfrm>
            <a:off x="8536477" y="6349624"/>
            <a:ext cx="3182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Telegraf" pitchFamily="2" charset="77"/>
              </a:rPr>
              <a:t>Laurano</a:t>
            </a:r>
            <a:r>
              <a:rPr lang="en-US" sz="1000">
                <a:latin typeface="Telegraf" pitchFamily="2" charset="77"/>
              </a:rPr>
              <a:t>, M., The True Cost of a Bad Hire, 2013, p.12</a:t>
            </a:r>
            <a:endParaRPr lang="da-DK" sz="1000">
              <a:latin typeface="Telegraf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780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71" y="2985102"/>
            <a:ext cx="8894729" cy="2524435"/>
          </a:xfrm>
        </p:spPr>
        <p:txBody>
          <a:bodyPr/>
          <a:lstStyle/>
          <a:p>
            <a:r>
              <a:rPr lang="nb-NO" sz="3200" u="sng">
                <a:hlinkClick r:id="rId2"/>
              </a:rPr>
              <a:t>66%</a:t>
            </a:r>
            <a:r>
              <a:rPr lang="nb-NO" sz="3200">
                <a:hlinkClick r:id="rId2"/>
              </a:rPr>
              <a:t> </a:t>
            </a:r>
            <a:r>
              <a:rPr lang="nb-NO" sz="3200"/>
              <a:t>av nye medarbeiderne oppgir arbeidsoppgaver, forventninger og resultater som de største utfordringene deres</a:t>
            </a:r>
            <a:endParaRPr lang="nb-NO" sz="360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6853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66%</a:t>
            </a:r>
          </a:p>
        </p:txBody>
      </p:sp>
    </p:spTree>
    <p:extLst>
      <p:ext uri="{BB962C8B-B14F-4D97-AF65-F5344CB8AC3E}">
        <p14:creationId xmlns:p14="http://schemas.microsoft.com/office/powerpoint/2010/main" val="375209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7" y="3118555"/>
            <a:ext cx="9259687" cy="1600200"/>
          </a:xfrm>
        </p:spPr>
        <p:txBody>
          <a:bodyPr/>
          <a:lstStyle/>
          <a:p>
            <a:pPr lvl="0"/>
            <a:r>
              <a:rPr lang="nb-NO"/>
              <a:t>Studier viser at </a:t>
            </a:r>
            <a:r>
              <a:rPr lang="nb-NO" u="sng">
                <a:hlinkClick r:id="rId2"/>
              </a:rPr>
              <a:t>+50%</a:t>
            </a:r>
            <a:r>
              <a:rPr lang="nb-NO">
                <a:hlinkClick r:id="rId2"/>
              </a:rPr>
              <a:t> </a:t>
            </a:r>
            <a:r>
              <a:rPr lang="nb-NO"/>
              <a:t>av nyansatte sier at en god </a:t>
            </a:r>
            <a:r>
              <a:rPr lang="nb-NO" err="1"/>
              <a:t>onboardingprosess</a:t>
            </a:r>
            <a:r>
              <a:rPr lang="nb-NO"/>
              <a:t> forkortet læringskurven deres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849723" y="1898795"/>
            <a:ext cx="34467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+50%</a:t>
            </a:r>
          </a:p>
        </p:txBody>
      </p:sp>
    </p:spTree>
    <p:extLst>
      <p:ext uri="{BB962C8B-B14F-4D97-AF65-F5344CB8AC3E}">
        <p14:creationId xmlns:p14="http://schemas.microsoft.com/office/powerpoint/2010/main" val="408881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1964267"/>
            <a:ext cx="10517711" cy="14647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4000"/>
              <a:t>Behold nyansatte lenger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256664" cy="2680274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b-NO" sz="2000"/>
              <a:t>Med et digitalt </a:t>
            </a:r>
            <a:r>
              <a:rPr lang="nb-NO" sz="2000" err="1"/>
              <a:t>onboardingsystem</a:t>
            </a:r>
            <a:r>
              <a:rPr lang="nb-NO" sz="2000"/>
              <a:t> vil vi være i stand til å redusere turnover av nyansatte ved å </a:t>
            </a:r>
            <a:r>
              <a:rPr lang="nb-NO" sz="2000" b="1"/>
              <a:t>sikre og effektivisere hvordan vi integrerer de i vår kultur og virksomhet som helhet</a:t>
            </a:r>
            <a:r>
              <a:rPr lang="nb-NO" sz="2000"/>
              <a:t>. Å sette opp personlige </a:t>
            </a:r>
            <a:r>
              <a:rPr lang="nb-NO" sz="2000" err="1"/>
              <a:t>onboardingprosesser</a:t>
            </a:r>
            <a:r>
              <a:rPr lang="nb-NO" sz="2000"/>
              <a:t> vil hjelpe oss å gi alle nyansatte en god start med riktig opplæring, kommunikasjon og støtte behovet for å trives fra start.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14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21853" y="1843950"/>
            <a:ext cx="1800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>
                <a:solidFill>
                  <a:srgbClr val="26253E"/>
                </a:solidFill>
                <a:latin typeface="Telegraf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954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7" y="2810934"/>
            <a:ext cx="7657403" cy="2295904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b-NO"/>
              <a:t>72% ønsker å forstå arbeidskulturen før de aksepterer et tilbud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6372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72%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3F5528-A101-964C-A1D0-26C83682F9E2}"/>
              </a:ext>
            </a:extLst>
          </p:cNvPr>
          <p:cNvSpPr txBox="1"/>
          <p:nvPr/>
        </p:nvSpPr>
        <p:spPr>
          <a:xfrm>
            <a:off x="6203353" y="6355689"/>
            <a:ext cx="5623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https://</a:t>
            </a:r>
            <a:r>
              <a:rPr lang="en-US" sz="1000" err="1"/>
              <a:t>www.pwc.com</a:t>
            </a:r>
            <a:r>
              <a:rPr lang="en-US" sz="1000"/>
              <a:t>/us/</a:t>
            </a:r>
            <a:r>
              <a:rPr lang="en-US" sz="1000" err="1"/>
              <a:t>en</a:t>
            </a:r>
            <a:r>
              <a:rPr lang="en-US" sz="1000"/>
              <a:t>/services/consulting/business-transformation/library/</a:t>
            </a:r>
            <a:r>
              <a:rPr lang="en-US" sz="1000" err="1"/>
              <a:t>hr-recruiting.html</a:t>
            </a:r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206120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942" y="3137168"/>
            <a:ext cx="7657403" cy="179577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b-NO"/>
              <a:t>Pre- og </a:t>
            </a:r>
            <a:r>
              <a:rPr lang="nb-NO" err="1"/>
              <a:t>onboardingprosesser</a:t>
            </a:r>
            <a:r>
              <a:rPr lang="nb-NO"/>
              <a:t> kan bidra til å øke ansettelser med opptil 82%!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077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82%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3F5528-A101-964C-A1D0-26C83682F9E2}"/>
              </a:ext>
            </a:extLst>
          </p:cNvPr>
          <p:cNvSpPr txBox="1"/>
          <p:nvPr/>
        </p:nvSpPr>
        <p:spPr>
          <a:xfrm>
            <a:off x="8540152" y="6355689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/>
              <a:t>Laurano</a:t>
            </a:r>
            <a:r>
              <a:rPr lang="en-US" sz="1000"/>
              <a:t>, M., The True Cost of a Bad Hire, 2013, p.12</a:t>
            </a:r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124583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2438411"/>
            <a:ext cx="10517711" cy="9905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sz="4000"/>
              <a:t>Forbedre </a:t>
            </a:r>
            <a:r>
              <a:rPr lang="da-DK" sz="4000" err="1"/>
              <a:t>bunnlinjen</a:t>
            </a:r>
            <a:r>
              <a:rPr lang="da-DK" sz="400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050410" cy="2020662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b-NO" sz="2000"/>
              <a:t>Med et digitalt </a:t>
            </a:r>
            <a:r>
              <a:rPr lang="nb-NO" sz="2000" err="1"/>
              <a:t>onboardingsystem</a:t>
            </a:r>
            <a:r>
              <a:rPr lang="nb-NO" sz="2000"/>
              <a:t> kan vi minimere kostnadene ved å erstatte ansatte. Vi vil spare tid og penger på administrasjon, og vi vil være i stand til å få nyansatte raskere produktive, noe som vises direkte på bunnlinjen vår.</a:t>
            </a:r>
            <a:endParaRPr lang="nb-NO" sz="2000" b="1"/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17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21853" y="1843950"/>
            <a:ext cx="1800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>
                <a:solidFill>
                  <a:srgbClr val="26253E"/>
                </a:solidFill>
                <a:latin typeface="Telegraf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4645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7" y="3174521"/>
            <a:ext cx="9259687" cy="173673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b-NO"/>
              <a:t>Virksomheter som prioriterer digitale </a:t>
            </a:r>
            <a:r>
              <a:rPr lang="nb-NO" err="1"/>
              <a:t>onboardingprosesser</a:t>
            </a:r>
            <a:r>
              <a:rPr lang="nb-NO"/>
              <a:t> kan redusere ikke-startere med mer enn </a:t>
            </a:r>
            <a:r>
              <a:rPr lang="nb-NO">
                <a:hlinkClick r:id="rId2"/>
              </a:rPr>
              <a:t>35%</a:t>
            </a:r>
            <a:endParaRPr lang="nb-NO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6981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2840917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942" y="3137168"/>
            <a:ext cx="7795425" cy="179577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b-NO"/>
              <a:t>Med automatisering kan HR spare opptil 5 timer per nyansatt i administrativt arbeid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42210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+5 timer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3F5528-A101-964C-A1D0-26C83682F9E2}"/>
              </a:ext>
            </a:extLst>
          </p:cNvPr>
          <p:cNvSpPr txBox="1"/>
          <p:nvPr/>
        </p:nvSpPr>
        <p:spPr>
          <a:xfrm>
            <a:off x="7884548" y="6355689"/>
            <a:ext cx="3918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National CareerBuilder Survey by Harris Poll, CareerBuilder, 2017</a:t>
            </a:r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43845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81F5-BDE8-3740-3AF0-B636D28240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876" y="2022076"/>
            <a:ext cx="9882248" cy="2813848"/>
          </a:xfr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nb-NO" sz="5400">
                <a:solidFill>
                  <a:srgbClr val="26253E"/>
                </a:solidFill>
                <a:latin typeface="Telegraf" pitchFamily="2" charset="77"/>
              </a:rPr>
              <a:t>20% av nyansatte slutter</a:t>
            </a:r>
            <a:r>
              <a:rPr lang="nb-NO" sz="7200">
                <a:solidFill>
                  <a:srgbClr val="26253E"/>
                </a:solidFill>
                <a:latin typeface="Telegraf" pitchFamily="2" charset="77"/>
              </a:rPr>
              <a:t> </a:t>
            </a:r>
            <a:br>
              <a:rPr lang="nb-NO" sz="7200">
                <a:solidFill>
                  <a:srgbClr val="26253E"/>
                </a:solidFill>
                <a:latin typeface="Telegraf" pitchFamily="2" charset="77"/>
              </a:rPr>
            </a:br>
            <a:r>
              <a:rPr lang="nb-NO" sz="3200" b="0">
                <a:solidFill>
                  <a:srgbClr val="26253E"/>
                </a:solidFill>
                <a:latin typeface="Telegraf" pitchFamily="2" charset="77"/>
              </a:rPr>
              <a:t>..for en ny mulighet innen de første 45 dagene i jobben! </a:t>
            </a:r>
            <a:endParaRPr lang="nb-NO" sz="7200" b="0">
              <a:solidFill>
                <a:srgbClr val="26253E"/>
              </a:solidFill>
              <a:latin typeface="Telegraf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57423-7EAF-B307-BA8A-8FA0B565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>
                <a:latin typeface="Telegraf" pitchFamily="2" charset="77"/>
              </a:rPr>
              <a:t>0</a:t>
            </a:r>
            <a:fld id="{CE21FDA0-9B75-FD4B-8974-211DAFD3C1D2}" type="slidenum">
              <a:rPr lang="da-DK" smtClean="0">
                <a:latin typeface="Telegraf" pitchFamily="2" charset="77"/>
              </a:rPr>
              <a:pPr/>
              <a:t>2</a:t>
            </a:fld>
            <a:endParaRPr lang="da-DK">
              <a:latin typeface="Telegraf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4593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942" y="3127576"/>
            <a:ext cx="7812678" cy="2176015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b-NO"/>
              <a:t>Virksomheter med kortere læringskurver minimerer den økonomiske effekten av tapt produktivitet på </a:t>
            </a:r>
            <a:r>
              <a:rPr lang="nb-NO" u="sng">
                <a:hlinkClick r:id="rId2"/>
              </a:rPr>
              <a:t>bunnlinjen med opptil 2,5%</a:t>
            </a:r>
            <a:endParaRPr lang="nb-NO" u="sng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941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2,5%</a:t>
            </a:r>
          </a:p>
        </p:txBody>
      </p:sp>
    </p:spTree>
    <p:extLst>
      <p:ext uri="{BB962C8B-B14F-4D97-AF65-F5344CB8AC3E}">
        <p14:creationId xmlns:p14="http://schemas.microsoft.com/office/powerpoint/2010/main" val="216262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DD725-F522-C04C-A7E8-4EE86DD7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23" y="1507012"/>
            <a:ext cx="8484710" cy="4829993"/>
          </a:xfrm>
        </p:spPr>
        <p:txBody>
          <a:bodyPr/>
          <a:lstStyle/>
          <a:p>
            <a:r>
              <a:rPr lang="nb-NO" sz="4000"/>
              <a:t>For å oppsummere</a:t>
            </a:r>
            <a:br>
              <a:rPr lang="nb-NO"/>
            </a:br>
            <a:r>
              <a:rPr lang="nb-NO" sz="2400" b="0"/>
              <a:t>Et digitalt </a:t>
            </a:r>
            <a:r>
              <a:rPr lang="nb-NO" sz="2400" b="0" err="1"/>
              <a:t>onboardingsystem</a:t>
            </a:r>
            <a:r>
              <a:rPr lang="nb-NO" sz="2400" b="0"/>
              <a:t> vil bidra til å forbedre engasjementet til nyansatte gjennom kontinuerlig kommunikasjon og historiefortelling. Vi vil kunne forkorte tid-til-produktivitet gjennom tidsbestemt opplæring og innsjekkinger som bidrar til å beholde de ansatte lenger ved å integrere de bedre i arbeidskulturen vår. Alt dette vil hjelpe oss med å forbedre bunnlinjen.</a:t>
            </a:r>
            <a:endParaRPr lang="nb-NO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18A7D0E-6403-0E40-8297-5C320DEE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305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7A63-C345-B047-81C6-5DE8B0A4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8900"/>
            <a:ext cx="10609287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/>
              <a:t>…Og det er mer!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A0F803-726A-2348-97E9-670168A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815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34C3D12-C26B-7044-8123-D91CB0AE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23</a:t>
            </a:fld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B86DAF-F265-3D4D-8902-DBA4056B26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321" y="2922811"/>
            <a:ext cx="5209106" cy="2945266"/>
          </a:xfrm>
        </p:spPr>
        <p:txBody>
          <a:bodyPr/>
          <a:lstStyle/>
          <a:p>
            <a:r>
              <a:rPr lang="nb-NO" sz="2000"/>
              <a:t>Digitale og automatiserte prosesser vil frigjøre interne ressurser</a:t>
            </a:r>
          </a:p>
          <a:p>
            <a:endParaRPr lang="nb-NO" sz="2000"/>
          </a:p>
          <a:p>
            <a:r>
              <a:rPr lang="nb-NO" sz="2000"/>
              <a:t>Ingen interne IT-ressurser er nødvendig for daglig bruk</a:t>
            </a:r>
          </a:p>
          <a:p>
            <a:endParaRPr lang="nb-NO" sz="2000"/>
          </a:p>
          <a:p>
            <a:r>
              <a:rPr lang="nb-NO" sz="2000"/>
              <a:t>Vi har brukerstøtte hver dag fra </a:t>
            </a:r>
            <a:r>
              <a:rPr lang="nb-NO" sz="2000" err="1"/>
              <a:t>kl</a:t>
            </a:r>
            <a:r>
              <a:rPr lang="nb-NO" sz="2000"/>
              <a:t> 08-16</a:t>
            </a:r>
          </a:p>
          <a:p>
            <a:endParaRPr lang="nb-NO" sz="2000"/>
          </a:p>
          <a:p>
            <a:r>
              <a:rPr lang="nb-NO" sz="2000"/>
              <a:t>Vi har tilgang til rådgivning ved behov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2524477-3AC9-3B4B-81AC-7A9F202D34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600199"/>
            <a:ext cx="8681357" cy="538843"/>
          </a:xfrm>
        </p:spPr>
        <p:txBody>
          <a:bodyPr/>
          <a:lstStyle/>
          <a:p>
            <a:r>
              <a:rPr lang="da-DK" b="1"/>
              <a:t>Det er som en </a:t>
            </a:r>
            <a:r>
              <a:rPr lang="da-DK" b="1" err="1"/>
              <a:t>digial</a:t>
            </a:r>
            <a:r>
              <a:rPr lang="da-DK" b="1"/>
              <a:t> HR-assistent</a:t>
            </a:r>
          </a:p>
        </p:txBody>
      </p:sp>
      <p:pic>
        <p:nvPicPr>
          <p:cNvPr id="17" name="Pladsholder til billede 16" descr="Et billede, der indeholder galleri, værelse, skærmbillede&#10;&#10;Automatisk genereret beskrivelse">
            <a:extLst>
              <a:ext uri="{FF2B5EF4-FFF2-40B4-BE49-F238E27FC236}">
                <a16:creationId xmlns:a16="http://schemas.microsoft.com/office/drawing/2014/main" id="{5B1E6A63-0443-B841-BEC9-238DFB5BC1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9594" r="10403"/>
          <a:stretch/>
        </p:blipFill>
        <p:spPr>
          <a:xfrm>
            <a:off x="838200" y="2922811"/>
            <a:ext cx="4182358" cy="2945266"/>
          </a:xfrm>
        </p:spPr>
      </p:pic>
    </p:spTree>
    <p:extLst>
      <p:ext uri="{BB962C8B-B14F-4D97-AF65-F5344CB8AC3E}">
        <p14:creationId xmlns:p14="http://schemas.microsoft.com/office/powerpoint/2010/main" val="279537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6D6006F-D6C3-B644-BD7C-E3CC377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24</a:t>
            </a:fld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D0893B-CDCE-8640-AE9E-4E98DD08D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04419"/>
            <a:ext cx="6491991" cy="3967076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Ja, 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Det er 100% GDPR-kompatibelt</a:t>
            </a:r>
          </a:p>
          <a:p>
            <a:pPr lvl="4"/>
            <a:r>
              <a:rPr lang="nb-NO" sz="1400">
                <a:latin typeface="Telegraf" pitchFamily="2" charset="77"/>
              </a:rPr>
              <a:t>Vi vil alltid ha samtykke fra kandidater og ansatte</a:t>
            </a:r>
          </a:p>
          <a:p>
            <a:pPr lvl="4"/>
            <a:r>
              <a:rPr lang="nb-NO" sz="1400">
                <a:latin typeface="Telegraf" pitchFamily="2" charset="77"/>
              </a:rPr>
              <a:t>Vi vil ha slettepolicy og brukeradministrasjon på plass</a:t>
            </a:r>
          </a:p>
          <a:p>
            <a:pPr lvl="4"/>
            <a:r>
              <a:rPr lang="nb-NO" sz="1400">
                <a:latin typeface="Telegraf" pitchFamily="2" charset="77"/>
              </a:rPr>
              <a:t>Leverandøren er under IT-revisjon av eksterne IT-revisjoner</a:t>
            </a:r>
          </a:p>
          <a:p>
            <a:pPr lvl="4"/>
            <a:r>
              <a:rPr lang="nb-NO" sz="1400">
                <a:latin typeface="Telegraf" pitchFamily="2" charset="77"/>
              </a:rPr>
              <a:t>Vi vil ha sikker datalagring</a:t>
            </a:r>
          </a:p>
          <a:p>
            <a:pPr lvl="4"/>
            <a:r>
              <a:rPr lang="nb-NO" sz="1400">
                <a:latin typeface="Telegraf" pitchFamily="2" charset="77"/>
              </a:rPr>
              <a:t>Databehandleravtale fra leverandør er vår garanti</a:t>
            </a:r>
          </a:p>
          <a:p>
            <a:pPr lvl="1"/>
            <a:endParaRPr lang="nb-NO">
              <a:latin typeface="Telegraf" pitchFamily="2" charset="77"/>
            </a:endParaRPr>
          </a:p>
          <a:p>
            <a:pPr lvl="1"/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7" name="Pladsholder til billede 6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1922DAE0-BB04-D443-B9CE-F8FD1E2907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2092" b="2092"/>
          <a:stretch>
            <a:fillRect/>
          </a:stretch>
        </p:blipFill>
        <p:spPr>
          <a:xfrm>
            <a:off x="6596743" y="1718159"/>
            <a:ext cx="4757057" cy="4755256"/>
          </a:xfr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5D78F61-9C21-1446-BA7C-5378644E7FB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b="1"/>
              <a:t>Og i tilfelle du lurer…</a:t>
            </a:r>
          </a:p>
        </p:txBody>
      </p:sp>
    </p:spTree>
    <p:extLst>
      <p:ext uri="{BB962C8B-B14F-4D97-AF65-F5344CB8AC3E}">
        <p14:creationId xmlns:p14="http://schemas.microsoft.com/office/powerpoint/2010/main" val="686138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9A3D5-26DB-C84B-B316-EA9318AB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9" y="3156653"/>
            <a:ext cx="4370614" cy="2554200"/>
          </a:xfrm>
        </p:spPr>
        <p:txBody>
          <a:bodyPr/>
          <a:lstStyle/>
          <a:p>
            <a:r>
              <a:rPr lang="nb-NO">
                <a:latin typeface="Telegraf" pitchFamily="2" charset="77"/>
              </a:rPr>
              <a:t>For å gjøre det enda enklere, har jeg listet opp systemkravene vi trenger for å lykkes. </a:t>
            </a:r>
            <a:br>
              <a:rPr lang="nb-NO">
                <a:latin typeface="Telegraf" pitchFamily="2" charset="77"/>
              </a:rPr>
            </a:br>
            <a:br>
              <a:rPr lang="nb-NO">
                <a:latin typeface="Telegraf" pitchFamily="2" charset="77"/>
              </a:rPr>
            </a:br>
            <a:r>
              <a:rPr lang="nb-NO" sz="2000" b="0" u="sng">
                <a:latin typeface="Telegraf" pitchFamily="2" charset="77"/>
              </a:rPr>
              <a:t>Se oversikt </a:t>
            </a:r>
            <a:br>
              <a:rPr lang="nb-NO">
                <a:latin typeface="Telegraf" pitchFamily="2" charset="77"/>
              </a:rPr>
            </a:br>
            <a:endParaRPr lang="nb-NO">
              <a:latin typeface="Telegraf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AFA328-6388-D746-AC59-0E696201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25</a:t>
            </a:fld>
            <a:endParaRPr lang="da-DK"/>
          </a:p>
        </p:txBody>
      </p:sp>
      <p:pic>
        <p:nvPicPr>
          <p:cNvPr id="12" name="Pladsholder til billede 11" descr="Et billede, der indeholder tekst, shoji, krydsord&#10;&#10;Automatisk genereret beskrivelse">
            <a:extLst>
              <a:ext uri="{FF2B5EF4-FFF2-40B4-BE49-F238E27FC236}">
                <a16:creationId xmlns:a16="http://schemas.microsoft.com/office/drawing/2014/main" id="{3C6150A6-8105-C843-A28A-C388985CD0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</a:blip>
          <a:srcRect t="13746" b="13746"/>
          <a:stretch>
            <a:fillRect/>
          </a:stretch>
        </p:blipFill>
        <p:spPr>
          <a:xfrm>
            <a:off x="6950529" y="1807569"/>
            <a:ext cx="3761014" cy="3903284"/>
          </a:xfrm>
          <a:noFill/>
        </p:spPr>
      </p:pic>
    </p:spTree>
    <p:extLst>
      <p:ext uri="{BB962C8B-B14F-4D97-AF65-F5344CB8AC3E}">
        <p14:creationId xmlns:p14="http://schemas.microsoft.com/office/powerpoint/2010/main" val="3496980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BEA9509-ED66-1540-8EF8-875A56E1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26</a:t>
            </a:fld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1C3081-395B-3F4B-ABD7-C4B132EA1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00088" y="1864426"/>
            <a:ext cx="5838542" cy="4066817"/>
          </a:xfrm>
        </p:spPr>
        <p:txBody>
          <a:bodyPr/>
          <a:lstStyle/>
          <a:p>
            <a:pPr lvl="0"/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Vi ønsker å forhindre høy turnover </a:t>
            </a:r>
          </a:p>
          <a:p>
            <a:pPr lvl="0"/>
            <a:endParaRPr lang="nb-NO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Vi ønsker at nyansatte er engasjert i sin nye jobb og arbeidsplass! </a:t>
            </a:r>
          </a:p>
          <a:p>
            <a:pPr lvl="0"/>
            <a:endParaRPr lang="nb-NO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Vi ønsker å redusere tid-til-produktivitet!</a:t>
            </a:r>
            <a:b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Vi ønsker å beholde nye og eksisterende ansatte så lenge som mulig! </a:t>
            </a:r>
          </a:p>
          <a:p>
            <a:pPr lvl="0"/>
            <a:endParaRPr lang="nb-NO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Vi ønsker å spare tid og penger på vårt rekruttering- og </a:t>
            </a:r>
            <a:r>
              <a:rPr lang="nb-NO" sz="2000" err="1">
                <a:ea typeface="Calibri" panose="020F0502020204030204" pitchFamily="34" charset="0"/>
                <a:cs typeface="Times New Roman" panose="02020603050405020304" pitchFamily="18" charset="0"/>
              </a:rPr>
              <a:t>onboardingsarbeid</a:t>
            </a:r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 sammen!</a:t>
            </a:r>
            <a:endParaRPr lang="nb-NO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9D7FF69-487D-034B-928C-38620383DB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185864"/>
            <a:ext cx="10634936" cy="365126"/>
          </a:xfrm>
        </p:spPr>
        <p:txBody>
          <a:bodyPr/>
          <a:lstStyle/>
          <a:p>
            <a:r>
              <a:rPr lang="nb-NO" b="1"/>
              <a:t>Vi har sagt hva vi ønsker..</a:t>
            </a:r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516DF31C-D5CE-1549-9006-3FB989CA2E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5616" r="5616"/>
          <a:stretch>
            <a:fillRect/>
          </a:stretch>
        </p:blipFill>
        <p:spPr/>
      </p:pic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9CA4683D-D048-CE43-9497-3411D25C71BD}"/>
              </a:ext>
            </a:extLst>
          </p:cNvPr>
          <p:cNvSpPr txBox="1">
            <a:spLocks/>
          </p:cNvSpPr>
          <p:nvPr/>
        </p:nvSpPr>
        <p:spPr>
          <a:xfrm>
            <a:off x="5625488" y="1670847"/>
            <a:ext cx="1453855" cy="4125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 sz="2800" kern="1200" spc="20" baseline="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336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2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6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/>
              <a:t> </a:t>
            </a:r>
          </a:p>
          <a:p>
            <a:pPr marL="0" indent="0">
              <a:buNone/>
            </a:pPr>
            <a:endParaRPr lang="en-US" sz="2000"/>
          </a:p>
          <a:p>
            <a:pPr>
              <a:buFont typeface="Wingdings" pitchFamily="2" charset="2"/>
              <a:buChar char="ü"/>
            </a:pPr>
            <a:r>
              <a:rPr lang="en-US" sz="2000"/>
              <a:t> </a:t>
            </a:r>
          </a:p>
          <a:p>
            <a:pPr>
              <a:buFont typeface="Wingdings" pitchFamily="2" charset="2"/>
              <a:buChar char="ü"/>
            </a:pPr>
            <a:endParaRPr lang="en-US" sz="2000"/>
          </a:p>
          <a:p>
            <a:pPr>
              <a:buFont typeface="Wingdings" pitchFamily="2" charset="2"/>
              <a:buChar char="ü"/>
            </a:pPr>
            <a:endParaRPr lang="en-US" sz="2000"/>
          </a:p>
          <a:p>
            <a:pPr>
              <a:buFont typeface="Wingdings" pitchFamily="2" charset="2"/>
              <a:buChar char="ü"/>
            </a:pPr>
            <a:r>
              <a:rPr lang="en-US" sz="2000"/>
              <a:t> </a:t>
            </a:r>
          </a:p>
          <a:p>
            <a:pPr marL="0" indent="0">
              <a:buNone/>
            </a:pPr>
            <a:endParaRPr lang="en-US" sz="2000"/>
          </a:p>
          <a:p>
            <a:pPr>
              <a:buFont typeface="Wingdings" pitchFamily="2" charset="2"/>
              <a:buChar char="ü"/>
            </a:pPr>
            <a:r>
              <a:rPr lang="en-US" sz="2000"/>
              <a:t>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>
              <a:buFont typeface="Wingdings" pitchFamily="2" charset="2"/>
              <a:buChar char="ü"/>
            </a:pP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 </a:t>
            </a:r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40730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98254FC-D84B-864C-BF2E-6D7FD942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>
                <a:solidFill>
                  <a:srgbClr val="26253E"/>
                </a:solidFill>
              </a:rPr>
              <a:pPr/>
              <a:t>27</a:t>
            </a:fld>
            <a:endParaRPr lang="da-DK">
              <a:solidFill>
                <a:srgbClr val="26253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7E8138-C078-F747-91F2-D91EFB269793}"/>
              </a:ext>
            </a:extLst>
          </p:cNvPr>
          <p:cNvSpPr txBox="1">
            <a:spLocks/>
          </p:cNvSpPr>
          <p:nvPr/>
        </p:nvSpPr>
        <p:spPr>
          <a:xfrm>
            <a:off x="8978323" y="5779302"/>
            <a:ext cx="4027083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75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nb-NO" sz="1800">
                <a:solidFill>
                  <a:srgbClr val="26253E"/>
                </a:solidFill>
                <a:latin typeface="Telegraf" pitchFamily="2" charset="77"/>
              </a:rPr>
              <a:t>&gt;&gt; La oss komme i gang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9B628F-D8AA-B140-B480-AE51346DC8BC}"/>
              </a:ext>
            </a:extLst>
          </p:cNvPr>
          <p:cNvSpPr txBox="1">
            <a:spLocks/>
          </p:cNvSpPr>
          <p:nvPr/>
        </p:nvSpPr>
        <p:spPr>
          <a:xfrm>
            <a:off x="919846" y="2975013"/>
            <a:ext cx="11048999" cy="81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nb-NO" sz="6000" b="1">
                <a:solidFill>
                  <a:srgbClr val="26253E"/>
                </a:solidFill>
                <a:latin typeface="Telegraf" pitchFamily="2" charset="77"/>
                <a:ea typeface="Times New Roman" panose="02020603050405020304" pitchFamily="18" charset="0"/>
              </a:rPr>
              <a:t>La oss starte med </a:t>
            </a:r>
            <a:r>
              <a:rPr lang="nb-NO" sz="6000" b="1" err="1">
                <a:solidFill>
                  <a:srgbClr val="26253E"/>
                </a:solidFill>
                <a:latin typeface="Telegraf" pitchFamily="2" charset="77"/>
                <a:ea typeface="Times New Roman" panose="02020603050405020304" pitchFamily="18" charset="0"/>
              </a:rPr>
              <a:t>onboarding</a:t>
            </a:r>
            <a:r>
              <a:rPr lang="nb-NO" sz="6000" b="1">
                <a:solidFill>
                  <a:srgbClr val="26253E"/>
                </a:solidFill>
                <a:latin typeface="Telegraf" pitchFamily="2" charset="77"/>
                <a:ea typeface="Times New Roman" panose="02020603050405020304" pitchFamily="18" charset="0"/>
              </a:rPr>
              <a:t> for</a:t>
            </a:r>
          </a:p>
          <a:p>
            <a:pPr>
              <a:lnSpc>
                <a:spcPct val="100000"/>
              </a:lnSpc>
            </a:pPr>
            <a:r>
              <a:rPr lang="nb-NO" sz="6000" b="1">
                <a:solidFill>
                  <a:srgbClr val="26253E"/>
                </a:solidFill>
                <a:latin typeface="Telegraf" pitchFamily="2" charset="77"/>
                <a:ea typeface="Times New Roman" panose="02020603050405020304" pitchFamily="18" charset="0"/>
              </a:rPr>
              <a:t>å få mest ut av våre nyansatte!</a:t>
            </a:r>
            <a:endParaRPr lang="nb-NO" sz="5400" b="1">
              <a:solidFill>
                <a:srgbClr val="26253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2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96DB1BE-92DE-6741-84BC-A71C4A6A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F219A4-3D92-C24B-850C-556356D4E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9526" y="1698896"/>
            <a:ext cx="5782836" cy="3965712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nb-NO" sz="2000">
                <a:ea typeface="Times New Roman" panose="02020603050405020304" pitchFamily="18" charset="0"/>
              </a:rPr>
              <a:t>Digital </a:t>
            </a:r>
            <a:r>
              <a:rPr lang="nb-NO" sz="2000" err="1">
                <a:ea typeface="Times New Roman" panose="02020603050405020304" pitchFamily="18" charset="0"/>
              </a:rPr>
              <a:t>onboarding</a:t>
            </a:r>
            <a:r>
              <a:rPr lang="nb-NO" sz="2000">
                <a:ea typeface="Times New Roman" panose="02020603050405020304" pitchFamily="18" charset="0"/>
              </a:rPr>
              <a:t> kan </a:t>
            </a:r>
            <a:r>
              <a:rPr lang="nb-NO" sz="2000" b="1">
                <a:ea typeface="Times New Roman" panose="02020603050405020304" pitchFamily="18" charset="0"/>
              </a:rPr>
              <a:t>redusere turnover med opptil 82% </a:t>
            </a:r>
            <a:r>
              <a:rPr lang="nb-NO" sz="2000">
                <a:ea typeface="Times New Roman" panose="02020603050405020304" pitchFamily="18" charset="0"/>
              </a:rPr>
              <a:t>og med tanke på at en feilansettelse kan koste oss opptil </a:t>
            </a:r>
            <a:r>
              <a:rPr lang="nb-NO" sz="2000" b="1">
                <a:ea typeface="Times New Roman" panose="02020603050405020304" pitchFamily="18" charset="0"/>
              </a:rPr>
              <a:t>700.000kr</a:t>
            </a:r>
            <a:r>
              <a:rPr lang="nb-NO" sz="2000">
                <a:ea typeface="Times New Roman" panose="02020603050405020304" pitchFamily="18" charset="0"/>
              </a:rPr>
              <a:t> – så er digital </a:t>
            </a:r>
            <a:r>
              <a:rPr lang="nb-NO" sz="2000" err="1">
                <a:ea typeface="Times New Roman" panose="02020603050405020304" pitchFamily="18" charset="0"/>
              </a:rPr>
              <a:t>onboarding</a:t>
            </a:r>
            <a:r>
              <a:rPr lang="nb-NO" sz="2000">
                <a:ea typeface="Times New Roman" panose="02020603050405020304" pitchFamily="18" charset="0"/>
              </a:rPr>
              <a:t> viktig for bunnlinjen.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00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2000">
                <a:ea typeface="Times New Roman" panose="02020603050405020304" pitchFamily="18" charset="0"/>
              </a:rPr>
              <a:t>Digital personalisert </a:t>
            </a:r>
            <a:r>
              <a:rPr lang="nb-NO" sz="2000" err="1">
                <a:ea typeface="Times New Roman" panose="02020603050405020304" pitchFamily="18" charset="0"/>
              </a:rPr>
              <a:t>onboarding</a:t>
            </a:r>
            <a:r>
              <a:rPr lang="nb-NO" sz="2000">
                <a:ea typeface="Times New Roman" panose="02020603050405020304" pitchFamily="18" charset="0"/>
              </a:rPr>
              <a:t> har aldri vært viktigere! Kandidatene ser etter meningsfulle arbeidsplasser, og de kan velge og vrake som de vil. </a:t>
            </a:r>
            <a:r>
              <a:rPr lang="nb-NO" sz="2000" b="1">
                <a:ea typeface="Times New Roman" panose="02020603050405020304" pitchFamily="18" charset="0"/>
              </a:rPr>
              <a:t>Vår evne til å få kandidater godt integrert i vår kultur og virksomheten som helhet er nøkkelen til å beholde ansatte nå og på lang sikt.</a:t>
            </a:r>
            <a:endParaRPr lang="nb-NO" sz="2000" b="1">
              <a:latin typeface="Telegraf" pitchFamily="2" charset="77"/>
            </a:endParaRPr>
          </a:p>
        </p:txBody>
      </p:sp>
      <p:pic>
        <p:nvPicPr>
          <p:cNvPr id="7" name="Pladsholder til billede 6" descr="Et billede, der indeholder linjetegning&#10;&#10;Automatisk genereret beskrivelse">
            <a:extLst>
              <a:ext uri="{FF2B5EF4-FFF2-40B4-BE49-F238E27FC236}">
                <a16:creationId xmlns:a16="http://schemas.microsoft.com/office/drawing/2014/main" id="{D1B257C4-3AF2-EA45-80A9-7AA3496E66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5587" r="55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401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BEA9509-ED66-1540-8EF8-875A56E1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4</a:t>
            </a:fld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1C3081-395B-3F4B-ABD7-C4B132EA1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00088" y="2124805"/>
            <a:ext cx="5838542" cy="3967076"/>
          </a:xfrm>
        </p:spPr>
        <p:txBody>
          <a:bodyPr/>
          <a:lstStyle/>
          <a:p>
            <a:pPr lvl="0"/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Vil vi forhindre høy turnover?</a:t>
            </a:r>
          </a:p>
          <a:p>
            <a:pPr lvl="0"/>
            <a:endParaRPr lang="nb-NO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Vil vi sikre at nyansatte er engasjert i sin nye jobb og arbeidsplass?</a:t>
            </a:r>
          </a:p>
          <a:p>
            <a:pPr marL="0" lvl="0" indent="0">
              <a:buNone/>
            </a:pPr>
            <a:endParaRPr lang="nb-NO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Ønsker vi å redusere tid-til-produktivitet?</a:t>
            </a:r>
          </a:p>
          <a:p>
            <a:pPr lvl="0"/>
            <a:endParaRPr lang="nb-NO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Ønsker vi å beholde både nye og eksisterende ansatte så lenge som mulig?</a:t>
            </a:r>
          </a:p>
          <a:p>
            <a:pPr lvl="0"/>
            <a:endParaRPr lang="nb-NO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Ønsker vi å spare tid og penger på rekrutterings- og </a:t>
            </a:r>
            <a:r>
              <a:rPr lang="nb-NO" sz="2000" err="1">
                <a:ea typeface="Calibri" panose="020F0502020204030204" pitchFamily="34" charset="0"/>
                <a:cs typeface="Times New Roman" panose="02020603050405020304" pitchFamily="18" charset="0"/>
              </a:rPr>
              <a:t>onboardingarbeidet</a:t>
            </a:r>
            <a:r>
              <a:rPr lang="nb-NO" sz="2000">
                <a:ea typeface="Calibri" panose="020F0502020204030204" pitchFamily="34" charset="0"/>
                <a:cs typeface="Times New Roman" panose="02020603050405020304" pitchFamily="18" charset="0"/>
              </a:rPr>
              <a:t> sammen?</a:t>
            </a:r>
            <a:endParaRPr lang="nb-NO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9D7FF69-487D-034B-928C-38620383DBA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nb-NO" b="1"/>
              <a:t>La oss gjøre noe med det </a:t>
            </a:r>
          </a:p>
        </p:txBody>
      </p:sp>
      <p:pic>
        <p:nvPicPr>
          <p:cNvPr id="14" name="Pladsholder til billede 13" descr="Et billede, der indeholder tekst, linjetegning&#10;&#10;Automatisk genereret beskrivelse">
            <a:extLst>
              <a:ext uri="{FF2B5EF4-FFF2-40B4-BE49-F238E27FC236}">
                <a16:creationId xmlns:a16="http://schemas.microsoft.com/office/drawing/2014/main" id="{9B3843C2-A7A1-4F47-A3EC-5EE0803CD7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150" b="150"/>
          <a:stretch>
            <a:fillRect/>
          </a:stretch>
        </p:blipFill>
        <p:spPr>
          <a:xfrm>
            <a:off x="640725" y="2124805"/>
            <a:ext cx="3968578" cy="3967076"/>
          </a:xfrm>
        </p:spPr>
      </p:pic>
    </p:spTree>
    <p:extLst>
      <p:ext uri="{BB962C8B-B14F-4D97-AF65-F5344CB8AC3E}">
        <p14:creationId xmlns:p14="http://schemas.microsoft.com/office/powerpoint/2010/main" val="311837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7C374-1ED1-7145-9C50-00A24A2F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6430556" cy="17326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/>
              <a:t>Her er en måte for oss å drive engasjement, forkorte tid-til-produktivitet og beholde ansatte lenger.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11A742-8208-8E44-B036-6A660FB37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165378"/>
            <a:ext cx="4623951" cy="2032221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Med et digitalt </a:t>
            </a:r>
            <a:r>
              <a:rPr lang="nb-NO" err="1"/>
              <a:t>onboarding</a:t>
            </a:r>
            <a:r>
              <a:rPr lang="nb-NO"/>
              <a:t> system kan vi sette opp personaliserte og automatiserte pre- og </a:t>
            </a:r>
            <a:r>
              <a:rPr lang="nb-NO" err="1"/>
              <a:t>onboarding</a:t>
            </a:r>
            <a:r>
              <a:rPr lang="nb-NO"/>
              <a:t> prosesser som gjør oss i stand til å </a:t>
            </a:r>
            <a:r>
              <a:rPr lang="nb-NO" b="1"/>
              <a:t>levere riktig opplæring, dele kunnskap, kommunisere verdier, bygge forbindelser </a:t>
            </a:r>
            <a:r>
              <a:rPr lang="nb-NO"/>
              <a:t>og administrere etterlevelse for å gjøre våre nyansatte til selvsikre ambassadører.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8EC968A-A1B4-EB42-A9AC-000AC9B2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DD65667-E928-6949-9083-91891C7B657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553381"/>
            <a:ext cx="4259547" cy="463070"/>
          </a:xfrm>
        </p:spPr>
        <p:txBody>
          <a:bodyPr/>
          <a:lstStyle/>
          <a:p>
            <a:r>
              <a:rPr lang="da-DK" sz="2000"/>
              <a:t>Digital </a:t>
            </a:r>
            <a:r>
              <a:rPr lang="da-DK" sz="2000" err="1"/>
              <a:t>onboarding</a:t>
            </a:r>
            <a:endParaRPr lang="da-DK" sz="2000"/>
          </a:p>
        </p:txBody>
      </p:sp>
      <p:pic>
        <p:nvPicPr>
          <p:cNvPr id="24" name="Pladsholder til indhold 23" descr="Badge Tick1 kontur">
            <a:extLst>
              <a:ext uri="{FF2B5EF4-FFF2-40B4-BE49-F238E27FC236}">
                <a16:creationId xmlns:a16="http://schemas.microsoft.com/office/drawing/2014/main" id="{B7EB32EE-337D-A74A-8584-D97C1D3B19F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088" y="3637422"/>
            <a:ext cx="527050" cy="527050"/>
          </a:xfrm>
        </p:spPr>
      </p:pic>
      <p:pic>
        <p:nvPicPr>
          <p:cNvPr id="47" name="Pladsholder til indhold 46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DB7F3444-D290-BF42-B90F-A5894B971C6E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4"/>
          <a:stretch>
            <a:fillRect/>
          </a:stretch>
        </p:blipFill>
        <p:spPr>
          <a:xfrm>
            <a:off x="7429500" y="2303139"/>
            <a:ext cx="3935413" cy="3504260"/>
          </a:xfrm>
        </p:spPr>
      </p:pic>
    </p:spTree>
    <p:extLst>
      <p:ext uri="{BB962C8B-B14F-4D97-AF65-F5344CB8AC3E}">
        <p14:creationId xmlns:p14="http://schemas.microsoft.com/office/powerpoint/2010/main" val="103476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7A63-C345-B047-81C6-5DE8B0A4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8900"/>
            <a:ext cx="10609287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/>
              <a:t>Hva vil dette gjøre for oss?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A0F803-726A-2348-97E9-670168A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680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4" y="1896534"/>
            <a:ext cx="5782530" cy="1532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4000"/>
              <a:t>Øk nyansattes</a:t>
            </a:r>
          </a:p>
          <a:p>
            <a:r>
              <a:rPr lang="nb-NO" sz="4000"/>
              <a:t>engasjement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260272" cy="2595209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2000"/>
              <a:t>Med et digitalt </a:t>
            </a:r>
            <a:r>
              <a:rPr lang="nb-NO" sz="2000" err="1"/>
              <a:t>onboardingsystem</a:t>
            </a:r>
            <a:r>
              <a:rPr lang="nb-NO" sz="2000"/>
              <a:t> vil vi kunne sette opp personlig tilpassede og inspirerende pre- og </a:t>
            </a:r>
            <a:r>
              <a:rPr lang="nb-NO" sz="2000" err="1"/>
              <a:t>onboarding</a:t>
            </a:r>
            <a:r>
              <a:rPr lang="nb-NO" sz="2000"/>
              <a:t> prosesser som gir nyansatte informasjon, opplæring og opplevelser som engasjerer dem. Automatisert oppgaveadministrasjon sikrer kontinuerlige innsjekkinger og kommunikasjon med sentrale kontaktpunkter som våre nyansatte trenger.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7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528396" y="1677574"/>
            <a:ext cx="13869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0">
                <a:solidFill>
                  <a:srgbClr val="26253E"/>
                </a:solidFill>
                <a:latin typeface="Telegraf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310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7" y="3311058"/>
            <a:ext cx="7795425" cy="197214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b-NO"/>
              <a:t>Hvis du investerer mer i kommunikasjon og engasjement for nyansatte i </a:t>
            </a:r>
            <a:r>
              <a:rPr lang="nb-NO" err="1"/>
              <a:t>preboarding</a:t>
            </a:r>
            <a:r>
              <a:rPr lang="nb-NO"/>
              <a:t> fasen, kan du forbedre </a:t>
            </a:r>
            <a:r>
              <a:rPr lang="nb-NO" err="1"/>
              <a:t>onboarding</a:t>
            </a:r>
            <a:r>
              <a:rPr lang="nb-NO"/>
              <a:t> opplevelsen med hele </a:t>
            </a:r>
            <a:r>
              <a:rPr lang="nb-NO">
                <a:hlinkClick r:id="rId2"/>
              </a:rPr>
              <a:t>83%</a:t>
            </a:r>
            <a:endParaRPr lang="nb-NO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6757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83%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3F5528-A101-964C-A1D0-26C83682F9E2}"/>
              </a:ext>
            </a:extLst>
          </p:cNvPr>
          <p:cNvSpPr txBox="1"/>
          <p:nvPr/>
        </p:nvSpPr>
        <p:spPr>
          <a:xfrm>
            <a:off x="7262797" y="6355689"/>
            <a:ext cx="45175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https://</a:t>
            </a:r>
            <a:r>
              <a:rPr lang="en-US" sz="1000" err="1"/>
              <a:t>www.thetalentboard.org</a:t>
            </a:r>
            <a:r>
              <a:rPr lang="en-US" sz="1000"/>
              <a:t>/benchmark-research/</a:t>
            </a:r>
            <a:r>
              <a:rPr lang="en-US" sz="1000" err="1"/>
              <a:t>cande</a:t>
            </a:r>
            <a:r>
              <a:rPr lang="en-US" sz="1000"/>
              <a:t>-research-reports/</a:t>
            </a:r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175087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7" y="3311058"/>
            <a:ext cx="7795425" cy="179577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b-NO"/>
              <a:t>En god </a:t>
            </a:r>
            <a:r>
              <a:rPr lang="nb-NO" err="1"/>
              <a:t>onboardingprosess</a:t>
            </a:r>
            <a:r>
              <a:rPr lang="nb-NO"/>
              <a:t> øker nyansattes engasjement med opptil 33% og engasjerte ansatte er 21% mer lønnsomme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6949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33%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3F5528-A101-964C-A1D0-26C83682F9E2}"/>
              </a:ext>
            </a:extLst>
          </p:cNvPr>
          <p:cNvSpPr txBox="1"/>
          <p:nvPr/>
        </p:nvSpPr>
        <p:spPr>
          <a:xfrm>
            <a:off x="6314531" y="6355689"/>
            <a:ext cx="5440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Harter, J. &amp; Mann, A., The Right Culture: Not Just About Employee Satisfaction, Gallup, 2017</a:t>
            </a:r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282075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lentech">
      <a:dk1>
        <a:srgbClr val="26243E"/>
      </a:dk1>
      <a:lt1>
        <a:srgbClr val="FFFFFF"/>
      </a:lt1>
      <a:dk2>
        <a:srgbClr val="26243E"/>
      </a:dk2>
      <a:lt2>
        <a:srgbClr val="E7E6E6"/>
      </a:lt2>
      <a:accent1>
        <a:srgbClr val="26243E"/>
      </a:accent1>
      <a:accent2>
        <a:srgbClr val="FFCFCD"/>
      </a:accent2>
      <a:accent3>
        <a:srgbClr val="E7E6E6"/>
      </a:accent3>
      <a:accent4>
        <a:srgbClr val="FFC870"/>
      </a:accent4>
      <a:accent5>
        <a:srgbClr val="3FC3B3"/>
      </a:accent5>
      <a:accent6>
        <a:srgbClr val="D04348"/>
      </a:accent6>
      <a:hlink>
        <a:srgbClr val="41405E"/>
      </a:hlink>
      <a:folHlink>
        <a:srgbClr val="26243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FDA126A7A01C4684EE1F58C26F138C" ma:contentTypeVersion="2269" ma:contentTypeDescription="Opprett et nytt dokument." ma:contentTypeScope="" ma:versionID="0156a005b07d345606fd9ba68684f33a">
  <xsd:schema xmlns:xsd="http://www.w3.org/2001/XMLSchema" xmlns:xs="http://www.w3.org/2001/XMLSchema" xmlns:p="http://schemas.microsoft.com/office/2006/metadata/properties" xmlns:ns2="68d17f84-85ad-4da4-b558-caeafaacbc35" xmlns:ns3="4c6674e0-29a4-4899-b318-32516e86de72" targetNamespace="http://schemas.microsoft.com/office/2006/metadata/properties" ma:root="true" ma:fieldsID="680c6ce5e110069750b5a3116e319461" ns2:_="" ns3:_="">
    <xsd:import namespace="68d17f84-85ad-4da4-b558-caeafaacbc35"/>
    <xsd:import namespace="4c6674e0-29a4-4899-b318-32516e86de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_Flow_SignoffStatus" minOccurs="0"/>
                <xsd:element ref="ns2:MediaLengthInSeconds" minOccurs="0"/>
                <xsd:element ref="ns2:Cleanedup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17f84-85ad-4da4-b558-caeafaacb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Cleanedup" ma:index="25" nillable="true" ma:displayName="Reviewed" ma:default="0" ma:format="Dropdown" ma:internalName="Cleanedup">
      <xsd:simpleType>
        <xsd:restriction base="dms:Boolean"/>
      </xsd:simpleType>
    </xsd:element>
    <xsd:element name="lcf76f155ced4ddcb4097134ff3c332f" ma:index="27" nillable="true" ma:taxonomy="true" ma:internalName="lcf76f155ced4ddcb4097134ff3c332f" ma:taxonomyFieldName="MediaServiceImageTags" ma:displayName="Bildemerkelapper" ma:readOnly="false" ma:fieldId="{5cf76f15-5ced-4ddc-b409-7134ff3c332f}" ma:taxonomyMulti="true" ma:sspId="6322c6a7-0dbb-40e7-8b7e-decc01dda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674e0-29a4-4899-b318-32516e86de7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1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8678df56-47fa-4d4b-8f13-8d250c6ce4ad}" ma:internalName="TaxCatchAll" ma:showField="CatchAllData" ma:web="4c6674e0-29a4-4899-b318-32516e86de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d17f84-85ad-4da4-b558-caeafaacbc35">
      <Terms xmlns="http://schemas.microsoft.com/office/infopath/2007/PartnerControls"/>
    </lcf76f155ced4ddcb4097134ff3c332f>
    <TaxCatchAll xmlns="4c6674e0-29a4-4899-b318-32516e86de72" xsi:nil="true"/>
    <_Flow_SignoffStatus xmlns="68d17f84-85ad-4da4-b558-caeafaacbc35" xsi:nil="true"/>
    <Cleanedup xmlns="68d17f84-85ad-4da4-b558-caeafaacbc35">false</Cleanedup>
    <_dlc_DocId xmlns="4c6674e0-29a4-4899-b318-32516e86de72">3AT7CKH7422A-2102554853-2217560</_dlc_DocId>
    <_dlc_DocIdUrl xmlns="4c6674e0-29a4-4899-b318-32516e86de72">
      <Url>https://talentech1.sharepoint.com/_layouts/15/DocIdRedir.aspx?ID=3AT7CKH7422A-2102554853-2217560</Url>
      <Description>3AT7CKH7422A-2102554853-2217560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D8C2FCD-D074-4AFB-B54B-9505B4ED181D}">
  <ds:schemaRefs>
    <ds:schemaRef ds:uri="4c6674e0-29a4-4899-b318-32516e86de72"/>
    <ds:schemaRef ds:uri="68d17f84-85ad-4da4-b558-caeafaacbc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23A666-118C-4B75-B600-C3271BB31B75}">
  <ds:schemaRefs>
    <ds:schemaRef ds:uri="4c6674e0-29a4-4899-b318-32516e86de72"/>
    <ds:schemaRef ds:uri="68d17f84-85ad-4da4-b558-caeafaacbc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92EB3D-FED9-4CD2-8518-A3E3D4EC068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6796A32-089D-4ADF-A151-CC77E92BEED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20% av nyansatte slutter  ..for en ny mulighet innen de første 45 dagene i jobben! </vt:lpstr>
      <vt:lpstr>PowerPoint Presentation</vt:lpstr>
      <vt:lpstr>PowerPoint Presentation</vt:lpstr>
      <vt:lpstr>Her er en måte for oss å drive engasjement, forkorte tid-til-produktivitet og beholde ansatte lenger. </vt:lpstr>
      <vt:lpstr>Hva vil dette gjøre for oss?</vt:lpstr>
      <vt:lpstr>PowerPoint Presentation</vt:lpstr>
      <vt:lpstr>Hvis du investerer mer i kommunikasjon og engasjement for nyansatte i preboarding fasen, kan du forbedre onboarding opplevelsen med hele 83%</vt:lpstr>
      <vt:lpstr>En god onboardingprosess øker nyansattes engasjement med opptil 33% og engasjerte ansatte er 21% mer lønnsomme</vt:lpstr>
      <vt:lpstr>PowerPoint Presentation</vt:lpstr>
      <vt:lpstr>En god onboardingprosess har vist seg å forkorte  "tid-til-produktivitet" med opptil 70%</vt:lpstr>
      <vt:lpstr>66% av nye medarbeiderne oppgir arbeidsoppgaver, forventninger og resultater som de største utfordringene deres</vt:lpstr>
      <vt:lpstr>Studier viser at +50% av nyansatte sier at en god onboardingprosess forkortet læringskurven deres</vt:lpstr>
      <vt:lpstr>PowerPoint Presentation</vt:lpstr>
      <vt:lpstr>72% ønsker å forstå arbeidskulturen før de aksepterer et tilbud</vt:lpstr>
      <vt:lpstr>Pre- og onboardingprosesser kan bidra til å øke ansettelser med opptil 82%!</vt:lpstr>
      <vt:lpstr>PowerPoint Presentation</vt:lpstr>
      <vt:lpstr>Virksomheter som prioriterer digitale onboardingprosesser kan redusere ikke-startere med mer enn 35%</vt:lpstr>
      <vt:lpstr>Med automatisering kan HR spare opptil 5 timer per nyansatt i administrativt arbeid</vt:lpstr>
      <vt:lpstr>Virksomheter med kortere læringskurver minimerer den økonomiske effekten av tapt produktivitet på bunnlinjen med opptil 2,5%</vt:lpstr>
      <vt:lpstr>For å oppsummere Et digitalt onboardingsystem vil bidra til å forbedre engasjementet til nyansatte gjennom kontinuerlig kommunikasjon og historiefortelling. Vi vil kunne forkorte tid-til-produktivitet gjennom tidsbestemt opplæring og innsjekkinger som bidrar til å beholde de ansatte lenger ved å integrere de bedre i arbeidskulturen vår. Alt dette vil hjelpe oss med å forbedre bunnlinjen.</vt:lpstr>
      <vt:lpstr>…Og det er mer!</vt:lpstr>
      <vt:lpstr>PowerPoint Presentation</vt:lpstr>
      <vt:lpstr>PowerPoint Presentation</vt:lpstr>
      <vt:lpstr>For å gjøre det enda enklere, har jeg listet opp systemkravene vi trenger for å lykkes.   Se oversikt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Anette Larsen</dc:creator>
  <cp:revision>1</cp:revision>
  <dcterms:created xsi:type="dcterms:W3CDTF">2022-07-05T19:57:09Z</dcterms:created>
  <dcterms:modified xsi:type="dcterms:W3CDTF">2022-11-18T15:52:17Z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0x01010038FDA126A7A01C4684EE1F58C26F138C</vt:lpwstr>
  </property>
  <property fmtid="{D5CDD505-2E9C-101B-9397-08002B2CF9AE}" pid="3" name="_dlc_DocIdItemGuid">
    <vt:lpwstr>5c97a5ac-951e-4bdb-9006-9fee19603f61</vt:lpwstr>
  </property>
  <property fmtid="{D5CDD505-2E9C-101B-9397-08002B2CF9AE}" pid="4" name="MediaServiceImageTags">
    <vt:lpwstr/>
  </property>
</Properties>
</file>