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333" r:id="rId2"/>
    <p:sldId id="463" r:id="rId3"/>
    <p:sldId id="464" r:id="rId4"/>
    <p:sldId id="465" r:id="rId5"/>
    <p:sldId id="466" r:id="rId6"/>
    <p:sldId id="467" r:id="rId7"/>
    <p:sldId id="468" r:id="rId8"/>
    <p:sldId id="469" r:id="rId9"/>
    <p:sldId id="453" r:id="rId10"/>
    <p:sldId id="462" r:id="rId11"/>
    <p:sldId id="456" r:id="rId12"/>
    <p:sldId id="454" r:id="rId13"/>
    <p:sldId id="460" r:id="rId14"/>
    <p:sldId id="322" r:id="rId15"/>
    <p:sldId id="461" r:id="rId16"/>
    <p:sldId id="321" r:id="rId17"/>
    <p:sldId id="455" r:id="rId18"/>
    <p:sldId id="331" r:id="rId19"/>
    <p:sldId id="470" r:id="rId20"/>
    <p:sldId id="471" r:id="rId21"/>
    <p:sldId id="327" r:id="rId22"/>
    <p:sldId id="332" r:id="rId23"/>
    <p:sldId id="330" r:id="rId24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F3"/>
    <a:srgbClr val="26253E"/>
    <a:srgbClr val="D8D8E4"/>
    <a:srgbClr val="FFC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6"/>
    <p:restoredTop sz="95711"/>
  </p:normalViewPr>
  <p:slideViewPr>
    <p:cSldViewPr snapToGrid="0" snapToObjects="1">
      <p:cViewPr varScale="1">
        <p:scale>
          <a:sx n="131" d="100"/>
          <a:sy n="131" d="100"/>
        </p:scale>
        <p:origin x="216" y="304"/>
      </p:cViewPr>
      <p:guideLst>
        <p:guide orient="horz" pos="3339"/>
        <p:guide pos="3840"/>
      </p:guideLst>
    </p:cSldViewPr>
  </p:slideViewPr>
  <p:outlineViewPr>
    <p:cViewPr>
      <p:scale>
        <a:sx n="33" d="100"/>
        <a:sy n="33" d="100"/>
      </p:scale>
      <p:origin x="0" y="-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305F1BF-D95E-674F-B7F7-F89C67676273}" type="datetimeFigureOut">
              <a:rPr lang="da-DK" smtClean="0"/>
              <a:pPr/>
              <a:t>02.11.2022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6664583-91AC-C64B-92D1-012FADAB7886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037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64583-91AC-C64B-92D1-012FADAB7886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681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64583-91AC-C64B-92D1-012FADAB7886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2607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64583-91AC-C64B-92D1-012FADAB7886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224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7.png"/><Relationship Id="rId3" Type="http://schemas.openxmlformats.org/officeDocument/2006/relationships/image" Target="../media/image10.svg"/><Relationship Id="rId21" Type="http://schemas.openxmlformats.org/officeDocument/2006/relationships/image" Target="../media/image26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8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528EF42-D08E-0F6D-D546-490B8FDDA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6976" y="977900"/>
            <a:ext cx="5055024" cy="5889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BBC25-42E0-4DC2-91FE-EFE49996E8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000" y="2160000"/>
            <a:ext cx="9144000" cy="810000"/>
          </a:xfrm>
        </p:spPr>
        <p:txBody>
          <a:bodyPr anchor="t" anchorCtr="0">
            <a:noAutofit/>
          </a:bodyPr>
          <a:lstStyle>
            <a:lvl1pPr algn="l">
              <a:lnSpc>
                <a:spcPts val="7600"/>
              </a:lnSpc>
              <a:defRPr sz="7000" cap="all" baseline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en-GB" dirty="0"/>
              <a:t>TALENTECH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0B09E-C87A-8468-2977-760555E5E0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6000" y="3060000"/>
            <a:ext cx="9144000" cy="81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7600"/>
              </a:lnSpc>
              <a:buNone/>
              <a:defRPr sz="7000" b="1" i="0" cap="all" baseline="0">
                <a:solidFill>
                  <a:schemeClr val="bg1"/>
                </a:solidFill>
                <a:latin typeface="Telegraf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INTRODUCTION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3C6D0-B0A4-FC88-1B8B-9C336742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BBA8FECC-03A8-C541-B3A1-B18AC6B65B4E}" type="datetime2">
              <a:rPr lang="da-DK" smtClean="0"/>
              <a:pPr/>
              <a:t>2.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51199-CBBB-FBFA-4DA0-4EB586E8B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37971-8166-5457-991B-4B03B138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886092F-862E-A5A5-3633-22F1513915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6000" y="5040000"/>
            <a:ext cx="4027083" cy="36512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i="0" baseline="0">
                <a:solidFill>
                  <a:schemeClr val="bg1"/>
                </a:solidFill>
                <a:latin typeface="Telegraf" pitchFamily="2" charset="77"/>
                <a:cs typeface="Arial" panose="020B0604020202020204" pitchFamily="34" charset="0"/>
              </a:defRPr>
            </a:lvl1pPr>
            <a:lvl2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The Full Talent Journey Platform</a:t>
            </a:r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6EE5D55-9A92-3608-2BDB-5D9C469C86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7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hree Content_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5181600" cy="173261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582" y="4412569"/>
            <a:ext cx="4259547" cy="144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D11D2-846D-4724-570C-A8E5AA2C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7628" y="4412570"/>
            <a:ext cx="3904585" cy="144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2.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D73A8AC-58F2-B8F2-2F66-B9791EEBFE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8" y="3796628"/>
            <a:ext cx="648000" cy="648000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6B31F0-57B1-E842-6C1A-DDE761E38E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6504" y="3796628"/>
            <a:ext cx="648000" cy="648000"/>
          </a:xfrm>
        </p:spPr>
        <p:txBody>
          <a:bodyPr/>
          <a:lstStyle/>
          <a:p>
            <a:endParaRPr lang="da-DK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144CAB-617F-6897-B118-8AC236AF527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447628" y="1965781"/>
            <a:ext cx="3904585" cy="144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A0F8BE1-3DB3-9141-F17E-DDF2019846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16504" y="1368001"/>
            <a:ext cx="648000" cy="648000"/>
          </a:xfrm>
        </p:spPr>
        <p:txBody>
          <a:bodyPr/>
          <a:lstStyle/>
          <a:p>
            <a:endParaRPr lang="da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28D7A6-CF37-96A2-EAB9-46538F7D907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589384" y="3800571"/>
            <a:ext cx="4259547" cy="463070"/>
          </a:xfr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CC9395-BDE4-48F9-0645-6045648A05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47629" y="1368001"/>
            <a:ext cx="3904584" cy="468476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7E98E0-042A-11FE-F91F-EE0107A561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47629" y="3735403"/>
            <a:ext cx="3904583" cy="530226"/>
          </a:xfrm>
        </p:spPr>
        <p:txBody>
          <a:bodyPr anchor="b" anchorCtr="0"/>
          <a:lstStyle>
            <a:lvl1pPr marL="0" indent="0">
              <a:lnSpc>
                <a:spcPts val="2600"/>
              </a:lnSpc>
              <a:buNone/>
              <a:defRPr sz="1600" b="1" i="0" baseline="0"/>
            </a:lvl1pPr>
            <a:lvl2pPr>
              <a:lnSpc>
                <a:spcPts val="2600"/>
              </a:lnSpc>
              <a:defRPr sz="1600" b="1" i="0" baseline="0"/>
            </a:lvl2pPr>
            <a:lvl3pPr>
              <a:lnSpc>
                <a:spcPts val="2600"/>
              </a:lnSpc>
              <a:defRPr sz="1600" b="1" i="0" baseline="0"/>
            </a:lvl3pPr>
            <a:lvl4pPr>
              <a:lnSpc>
                <a:spcPts val="2600"/>
              </a:lnSpc>
              <a:defRPr sz="1600" b="1" i="0" baseline="0"/>
            </a:lvl4pPr>
            <a:lvl5pPr>
              <a:lnSpc>
                <a:spcPts val="2600"/>
              </a:lnSpc>
              <a:defRPr sz="1600" b="1" i="0" baseline="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9162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722C-CD0F-2FB9-10FC-26FCAA5B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16BDC-29A8-4197-725B-01D40B30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84C-98DD-754F-9387-58C3F2DFAA5D}" type="datetime2">
              <a:rPr lang="da-DK" smtClean="0"/>
              <a:t>2. november 2022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65DB2-F17D-1536-6A69-0B8563C1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AA85C-C18B-3D60-E634-CE8B8771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98D78EC-805D-1B81-E16D-F80A7229E4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186986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988DA-15D6-0C0F-8E6B-1BC0DBE6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8A3A-B3BE-B147-8433-083925D49248}" type="datetime2">
              <a:rPr lang="da-DK" smtClean="0"/>
              <a:t>2. november 2022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55FC6-19D2-5284-22BE-41B26E20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27223-812B-239C-A4FB-5672FD89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64DF9E3-E81E-83B4-AB90-1D51A89402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369639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alente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E37E-6DFF-2C9B-C833-632AEE3F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CE7E-FB90-8138-F632-7FAC6B5A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" y="3356429"/>
            <a:ext cx="10504869" cy="2820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5D589-4888-F171-46C1-A0122699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3060-BBCA-B94B-A1F3-D762D58B8B2C}" type="datetime2">
              <a:rPr lang="da-DK" smtClean="0"/>
              <a:t>2.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ED45F-EA74-FFA4-556C-C3DBE655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5BB0EF-A6CE-7C60-6C22-6B149772B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8" name="Object 4" descr="preencoded.png">
            <a:extLst>
              <a:ext uri="{FF2B5EF4-FFF2-40B4-BE49-F238E27FC236}">
                <a16:creationId xmlns:a16="http://schemas.microsoft.com/office/drawing/2014/main" id="{6F08B55C-1E69-E53E-4930-47928C245A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4435615-B97B-6969-1ACB-1602ACFF7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  <p:pic>
        <p:nvPicPr>
          <p:cNvPr id="10" name="Object 1" descr="preencoded.png">
            <a:extLst>
              <a:ext uri="{FF2B5EF4-FFF2-40B4-BE49-F238E27FC236}">
                <a16:creationId xmlns:a16="http://schemas.microsoft.com/office/drawing/2014/main" id="{46F17E49-3D75-C6A3-8ABF-DAA8F8B0F0B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374296" y="1040296"/>
            <a:ext cx="5817704" cy="5817704"/>
          </a:xfrm>
          <a:prstGeom prst="rect">
            <a:avLst/>
          </a:prstGeom>
        </p:spPr>
      </p:pic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2F1432EF-E572-5C0F-5A5E-4A0BDD2A5D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399012" y="4110281"/>
            <a:ext cx="187863" cy="236344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E7E56F32-9E22-BF66-CD0A-869AE794847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202824" y="3414600"/>
            <a:ext cx="187863" cy="236344"/>
          </a:xfrm>
          <a:prstGeom prst="rect">
            <a:avLst/>
          </a:prstGeom>
        </p:spPr>
      </p:pic>
      <p:pic>
        <p:nvPicPr>
          <p:cNvPr id="13" name="Object 4" descr="preencoded.png">
            <a:extLst>
              <a:ext uri="{FF2B5EF4-FFF2-40B4-BE49-F238E27FC236}">
                <a16:creationId xmlns:a16="http://schemas.microsoft.com/office/drawing/2014/main" id="{40D90785-FB3D-D652-C682-347F23241C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846987" y="3475031"/>
            <a:ext cx="187863" cy="236344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9E5B81-38D2-E687-72B9-AE4512F4AF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337487" y="3214256"/>
            <a:ext cx="187863" cy="236344"/>
          </a:xfrm>
          <a:prstGeom prst="rect">
            <a:avLst/>
          </a:prstGeom>
        </p:spPr>
      </p:pic>
      <p:pic>
        <p:nvPicPr>
          <p:cNvPr id="15" name="Object 6" descr="preencoded.png">
            <a:extLst>
              <a:ext uri="{FF2B5EF4-FFF2-40B4-BE49-F238E27FC236}">
                <a16:creationId xmlns:a16="http://schemas.microsoft.com/office/drawing/2014/main" id="{F7552CC0-9C48-3AE6-46E8-FC2FD27059D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8669787" y="4587431"/>
            <a:ext cx="187863" cy="2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in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6244604" cy="9367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46364" y="2538000"/>
            <a:ext cx="2610000" cy="4320000"/>
          </a:xfrm>
          <a:solidFill>
            <a:schemeClr val="accent3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36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72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90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GB" dirty="0"/>
              <a:t>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2.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769C48-A534-D7C7-AAA3-B4E1EDC30FC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448978" y="2538000"/>
            <a:ext cx="2610000" cy="4320000"/>
          </a:xfrm>
          <a:solidFill>
            <a:schemeClr val="accent2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36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72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90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GB" dirty="0"/>
              <a:t>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D5862DE-CA60-1A84-4916-97D025A8714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52256" y="2538000"/>
            <a:ext cx="2610000" cy="4320000"/>
          </a:xfrm>
          <a:solidFill>
            <a:schemeClr val="tx1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  <a:lvl2pPr marL="36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2pPr>
            <a:lvl3pPr marL="54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72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4pPr>
            <a:lvl5pPr marL="90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53AA1B4-8936-06B5-5473-1EA785160F2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662256" y="2538000"/>
            <a:ext cx="2610000" cy="4320000"/>
          </a:xfrm>
          <a:solidFill>
            <a:schemeClr val="accent3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36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72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90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GB" dirty="0"/>
              <a:t>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683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722C-CD0F-2FB9-10FC-26FCAA5B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1980000"/>
            <a:ext cx="7200000" cy="2700000"/>
          </a:xfr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32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16BDC-29A8-4197-725B-01D40B30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84C-98DD-754F-9387-58C3F2DFAA5D}" type="datetime2">
              <a:rPr lang="da-DK" smtClean="0"/>
              <a:t>2. november 2022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65DB2-F17D-1536-6A69-0B8563C1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AA85C-C18B-3D60-E634-CE8B8771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3821F1AF-6391-68F9-D858-620A8D900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5329"/>
            <a:ext cx="1457325" cy="18732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050"/>
              </a:lnSpc>
              <a:buNone/>
              <a:defRPr sz="750" baseline="0">
                <a:solidFill>
                  <a:schemeClr val="bg1"/>
                </a:solidFill>
              </a:defRPr>
            </a:lvl1pPr>
            <a:lvl2pPr marL="144000" indent="0">
              <a:lnSpc>
                <a:spcPts val="1200"/>
              </a:lnSpc>
              <a:buNone/>
              <a:defRPr sz="800" baseline="0">
                <a:solidFill>
                  <a:schemeClr val="bg1"/>
                </a:solidFill>
              </a:defRPr>
            </a:lvl2pPr>
            <a:lvl3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3pPr>
            <a:lvl4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4pPr>
            <a:lvl5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name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E68189-32E0-75CC-453A-2B7BC3B8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D2E06782-92E3-4C4D-03C8-DC176F3539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1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5181600" cy="173261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9995" y="3892042"/>
            <a:ext cx="4259547" cy="1440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 marL="0" indent="-360000">
              <a:lnSpc>
                <a:spcPts val="22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0" indent="-360000">
              <a:lnSpc>
                <a:spcPts val="2200"/>
              </a:lnSpc>
              <a:buSzPct val="13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3pPr>
            <a:lvl4pPr marL="0" indent="-360000">
              <a:lnSpc>
                <a:spcPts val="2200"/>
              </a:lnSpc>
              <a:defRPr/>
            </a:lvl4pPr>
            <a:lvl5pPr marL="0" indent="-360000">
              <a:lnSpc>
                <a:spcPts val="22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2.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28D7A6-CF37-96A2-EAB9-46538F7D907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998797" y="3424419"/>
            <a:ext cx="4259547" cy="463070"/>
          </a:xfrm>
        </p:spPr>
        <p:txBody>
          <a:bodyPr anchor="b"/>
          <a:lstStyle>
            <a:lvl1pPr marL="0" indent="0">
              <a:lnSpc>
                <a:spcPts val="28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484E1AE-3316-7324-C33E-EBA690FA91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7" y="3420475"/>
            <a:ext cx="1924039" cy="1924039"/>
          </a:xfrm>
          <a:prstGeom prst="ellipse">
            <a:avLst/>
          </a:prstGeom>
          <a:pattFill prst="pct60">
            <a:fgClr>
              <a:srgbClr val="EFEFF3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9387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0C22-BE9F-B1FD-C259-4BC964B76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80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8E029-33E7-8FA2-1B2C-9A82A985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348000"/>
            <a:ext cx="6172200" cy="2513050"/>
          </a:xfrm>
        </p:spPr>
        <p:txBody>
          <a:bodyPr/>
          <a:lstStyle>
            <a:lvl1pPr>
              <a:lnSpc>
                <a:spcPts val="1800"/>
              </a:lnSpc>
              <a:defRPr sz="1200" baseline="0"/>
            </a:lvl1pPr>
            <a:lvl2pPr>
              <a:lnSpc>
                <a:spcPts val="1800"/>
              </a:lnSpc>
              <a:defRPr sz="1200" baseline="0"/>
            </a:lvl2pPr>
            <a:lvl3pPr>
              <a:lnSpc>
                <a:spcPts val="1800"/>
              </a:lnSpc>
              <a:defRPr sz="1200" baseline="0"/>
            </a:lvl3pPr>
            <a:lvl4pPr>
              <a:lnSpc>
                <a:spcPts val="1800"/>
              </a:lnSpc>
              <a:defRPr sz="1200" baseline="0"/>
            </a:lvl4pPr>
            <a:lvl5pPr>
              <a:lnSpc>
                <a:spcPts val="1800"/>
              </a:lnSpc>
              <a:defRPr sz="12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20A74-6545-6338-305A-BEEDA44F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00" y="3348000"/>
            <a:ext cx="3932237" cy="2513050"/>
          </a:xfrm>
        </p:spPr>
        <p:txBody>
          <a:bodyPr anchor="t" anchorCtr="0"/>
          <a:lstStyle>
            <a:lvl1pPr marL="0" indent="0">
              <a:lnSpc>
                <a:spcPts val="28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E646E-FA54-BEE1-252C-38BFC8A4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A973-7624-4F4F-9921-E3A1FFC20EA6}" type="datetime2">
              <a:rPr lang="da-DK" smtClean="0"/>
              <a:t>2.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C8BD7-5BE0-0626-3B81-059AEFE5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1028-1B7F-64C2-91F4-98E66E09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940CD5-4923-F62F-A0C4-F3E4BB944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830166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0C22-BE9F-B1FD-C259-4BC964B76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28900"/>
            <a:ext cx="10494364" cy="1600200"/>
          </a:xfrm>
        </p:spPr>
        <p:txBody>
          <a:bodyPr anchor="ctr" anchorCtr="0"/>
          <a:lstStyle>
            <a:lvl1pPr algn="ctr">
              <a:defRPr sz="4000">
                <a:latin typeface="Telegraf" pitchFamily="2" charset="77"/>
              </a:defRPr>
            </a:lvl1pPr>
          </a:lstStyle>
          <a:p>
            <a:r>
              <a:rPr lang="en-GB" dirty="0"/>
              <a:t>Insert </a:t>
            </a:r>
            <a:r>
              <a:rPr lang="en-GB" dirty="0" err="1"/>
              <a:t>titel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E646E-FA54-BEE1-252C-38BFC8A4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8548A973-7624-4F4F-9921-E3A1FFC20EA6}" type="datetime2">
              <a:rPr lang="da-DK" smtClean="0"/>
              <a:pPr/>
              <a:t>2.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C8BD7-5BE0-0626-3B81-059AEFE5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1028-1B7F-64C2-91F4-98E66E09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1010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0C22-BE9F-B1FD-C259-4BC964B76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8131" y="2628900"/>
            <a:ext cx="8079699" cy="1600200"/>
          </a:xfrm>
        </p:spPr>
        <p:txBody>
          <a:bodyPr anchor="ctr" anchorCtr="0"/>
          <a:lstStyle>
            <a:lvl1pPr algn="l">
              <a:defRPr sz="2800">
                <a:latin typeface="Telegraf" pitchFamily="2" charset="77"/>
              </a:defRPr>
            </a:lvl1pPr>
          </a:lstStyle>
          <a:p>
            <a:r>
              <a:rPr lang="en-GB" dirty="0"/>
              <a:t>Insert argument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E646E-FA54-BEE1-252C-38BFC8A4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8548A973-7624-4F4F-9921-E3A1FFC20EA6}" type="datetime2">
              <a:rPr lang="da-DK" smtClean="0"/>
              <a:pPr/>
              <a:t>2.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C8BD7-5BE0-0626-3B81-059AEFE5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1028-1B7F-64C2-91F4-98E66E09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5B8C8CA-DD01-6340-A0AD-1CC6B280D3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8779" y="2628901"/>
            <a:ext cx="1558254" cy="1600200"/>
          </a:xfrm>
        </p:spPr>
        <p:txBody>
          <a:bodyPr/>
          <a:lstStyle/>
          <a:p>
            <a:pPr lvl="0"/>
            <a:r>
              <a:rPr lang="da-DK" dirty="0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74734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5A6D-A29B-780A-548D-FB190E2E4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00" y="1440000"/>
            <a:ext cx="9144000" cy="810000"/>
          </a:xfrm>
        </p:spPr>
        <p:txBody>
          <a:bodyPr anchor="t" anchorCtr="0">
            <a:noAutofit/>
          </a:bodyPr>
          <a:lstStyle>
            <a:lvl1pPr>
              <a:lnSpc>
                <a:spcPts val="8000"/>
              </a:lnSpc>
              <a:defRPr sz="7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ChAPTER</a:t>
            </a:r>
            <a:r>
              <a:rPr lang="en-GB" dirty="0"/>
              <a:t> NO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05F2F-3BB2-95BA-2919-F6FFA36D4B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6000" y="2340000"/>
            <a:ext cx="9144000" cy="810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8000"/>
              </a:lnSpc>
              <a:buNone/>
              <a:defRPr sz="7000" b="1" i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CHAPTER 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A35A9-EB03-E1BF-CCA2-B478BEBC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93C-F366-C24E-AA10-6FDB0B1E12DA}" type="datetime2">
              <a:rPr lang="da-DK" smtClean="0"/>
              <a:t>2.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3A8A-9814-FFC8-48E1-BA8477B3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EDD01-E19E-BB30-7492-D6E90890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Object21">
            <a:extLst>
              <a:ext uri="{FF2B5EF4-FFF2-40B4-BE49-F238E27FC236}">
                <a16:creationId xmlns:a16="http://schemas.microsoft.com/office/drawing/2014/main" id="{09DA315D-76B3-6024-E155-A769EA6591E0}"/>
              </a:ext>
            </a:extLst>
          </p:cNvPr>
          <p:cNvSpPr/>
          <p:nvPr userDrawn="1"/>
        </p:nvSpPr>
        <p:spPr>
          <a:xfrm>
            <a:off x="1133383" y="5499934"/>
            <a:ext cx="917243" cy="3585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55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Attraction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9F276EFB-FAED-3960-1327-681F062A2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67266" y="4924920"/>
            <a:ext cx="648000" cy="648000"/>
          </a:xfrm>
          <a:prstGeom prst="rect">
            <a:avLst/>
          </a:prstGeom>
        </p:spPr>
      </p:pic>
      <p:pic>
        <p:nvPicPr>
          <p:cNvPr id="13" name="Object 4">
            <a:extLst>
              <a:ext uri="{FF2B5EF4-FFF2-40B4-BE49-F238E27FC236}">
                <a16:creationId xmlns:a16="http://schemas.microsoft.com/office/drawing/2014/main" id="{A2614B60-DCF7-8DB8-F44A-899BAD1B87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73675" y="4924920"/>
            <a:ext cx="648000" cy="648000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4F86A87E-C29E-1942-66A2-CC2C428497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05198" y="4924920"/>
            <a:ext cx="648000" cy="648000"/>
          </a:xfrm>
          <a:prstGeom prst="rect">
            <a:avLst/>
          </a:prstGeom>
        </p:spPr>
      </p:pic>
      <p:pic>
        <p:nvPicPr>
          <p:cNvPr id="15" name="Object 6">
            <a:extLst>
              <a:ext uri="{FF2B5EF4-FFF2-40B4-BE49-F238E27FC236}">
                <a16:creationId xmlns:a16="http://schemas.microsoft.com/office/drawing/2014/main" id="{1BCCCA81-9068-981C-5C52-17DBA4AFAC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790812" y="4924920"/>
            <a:ext cx="648000" cy="648000"/>
          </a:xfrm>
          <a:prstGeom prst="rect">
            <a:avLst/>
          </a:prstGeom>
        </p:spPr>
      </p:pic>
      <p:pic>
        <p:nvPicPr>
          <p:cNvPr id="16" name="Object 7" descr="preencoded.png">
            <a:extLst>
              <a:ext uri="{FF2B5EF4-FFF2-40B4-BE49-F238E27FC236}">
                <a16:creationId xmlns:a16="http://schemas.microsoft.com/office/drawing/2014/main" id="{E8095FA1-23F7-63E0-C8F3-4CA389DB9E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38200" y="6031930"/>
            <a:ext cx="10496550" cy="69850"/>
          </a:xfrm>
          <a:prstGeom prst="rect">
            <a:avLst/>
          </a:prstGeom>
        </p:spPr>
      </p:pic>
      <p:pic>
        <p:nvPicPr>
          <p:cNvPr id="17" name="Object 8" descr="preencoded.png">
            <a:extLst>
              <a:ext uri="{FF2B5EF4-FFF2-40B4-BE49-F238E27FC236}">
                <a16:creationId xmlns:a16="http://schemas.microsoft.com/office/drawing/2014/main" id="{620FFAD9-BBF7-3106-B972-77C4653DCFC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290300" y="5917630"/>
            <a:ext cx="69850" cy="304800"/>
          </a:xfrm>
          <a:prstGeom prst="rect">
            <a:avLst/>
          </a:prstGeom>
        </p:spPr>
      </p:pic>
      <p:pic>
        <p:nvPicPr>
          <p:cNvPr id="18" name="Object 11">
            <a:extLst>
              <a:ext uri="{FF2B5EF4-FFF2-40B4-BE49-F238E27FC236}">
                <a16:creationId xmlns:a16="http://schemas.microsoft.com/office/drawing/2014/main" id="{5622B7ED-18ED-D010-CBE7-A471D8E42B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2884056" y="4924920"/>
            <a:ext cx="648000" cy="648000"/>
          </a:xfrm>
          <a:prstGeom prst="rect">
            <a:avLst/>
          </a:prstGeom>
        </p:spPr>
      </p:pic>
      <p:pic>
        <p:nvPicPr>
          <p:cNvPr id="20" name="Object 2">
            <a:extLst>
              <a:ext uri="{FF2B5EF4-FFF2-40B4-BE49-F238E27FC236}">
                <a16:creationId xmlns:a16="http://schemas.microsoft.com/office/drawing/2014/main" id="{D04D0E2B-97F9-68E7-AD0D-9D3BCC3437A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273310" y="4925597"/>
            <a:ext cx="648000" cy="648000"/>
          </a:xfrm>
          <a:prstGeom prst="rect">
            <a:avLst/>
          </a:prstGeom>
        </p:spPr>
      </p:pic>
      <p:sp>
        <p:nvSpPr>
          <p:cNvPr id="22" name="Object13">
            <a:extLst>
              <a:ext uri="{FF2B5EF4-FFF2-40B4-BE49-F238E27FC236}">
                <a16:creationId xmlns:a16="http://schemas.microsoft.com/office/drawing/2014/main" id="{77ACAC38-52C8-7401-08DD-0AB987598DF4}"/>
              </a:ext>
            </a:extLst>
          </p:cNvPr>
          <p:cNvSpPr/>
          <p:nvPr userDrawn="1"/>
        </p:nvSpPr>
        <p:spPr>
          <a:xfrm>
            <a:off x="2609850" y="5444000"/>
            <a:ext cx="1175020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Recruitment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14">
            <a:extLst>
              <a:ext uri="{FF2B5EF4-FFF2-40B4-BE49-F238E27FC236}">
                <a16:creationId xmlns:a16="http://schemas.microsoft.com/office/drawing/2014/main" id="{ADE5F49D-A2E9-9BEF-6EAF-0A52CCDEAE5E}"/>
              </a:ext>
            </a:extLst>
          </p:cNvPr>
          <p:cNvSpPr/>
          <p:nvPr userDrawn="1"/>
        </p:nvSpPr>
        <p:spPr>
          <a:xfrm>
            <a:off x="7908070" y="5444000"/>
            <a:ext cx="1179681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Retention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15">
            <a:extLst>
              <a:ext uri="{FF2B5EF4-FFF2-40B4-BE49-F238E27FC236}">
                <a16:creationId xmlns:a16="http://schemas.microsoft.com/office/drawing/2014/main" id="{C7F44930-4740-DE8B-1FCA-75DA37A329E9}"/>
              </a:ext>
            </a:extLst>
          </p:cNvPr>
          <p:cNvSpPr/>
          <p:nvPr userDrawn="1"/>
        </p:nvSpPr>
        <p:spPr>
          <a:xfrm>
            <a:off x="6120831" y="5444000"/>
            <a:ext cx="1170359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Development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16">
            <a:extLst>
              <a:ext uri="{FF2B5EF4-FFF2-40B4-BE49-F238E27FC236}">
                <a16:creationId xmlns:a16="http://schemas.microsoft.com/office/drawing/2014/main" id="{0405CDC0-AEA5-1FCC-3F02-6AEA0DBF6684}"/>
              </a:ext>
            </a:extLst>
          </p:cNvPr>
          <p:cNvSpPr/>
          <p:nvPr userDrawn="1"/>
        </p:nvSpPr>
        <p:spPr>
          <a:xfrm>
            <a:off x="4333590" y="5444000"/>
            <a:ext cx="1175020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Onboarding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17">
            <a:extLst>
              <a:ext uri="{FF2B5EF4-FFF2-40B4-BE49-F238E27FC236}">
                <a16:creationId xmlns:a16="http://schemas.microsoft.com/office/drawing/2014/main" id="{535DD5E0-3E13-DF3B-F062-B25E3A887096}"/>
              </a:ext>
            </a:extLst>
          </p:cNvPr>
          <p:cNvSpPr/>
          <p:nvPr userDrawn="1"/>
        </p:nvSpPr>
        <p:spPr>
          <a:xfrm>
            <a:off x="9511161" y="5444000"/>
            <a:ext cx="1170359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Offboarding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6A9B5CF-A03C-B789-B4B8-7D351E301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52000"/>
            <a:ext cx="1440000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050"/>
              </a:lnSpc>
              <a:buNone/>
              <a:defRPr sz="750" baseline="0">
                <a:solidFill>
                  <a:schemeClr val="bg1"/>
                </a:solidFill>
              </a:defRPr>
            </a:lvl1pPr>
            <a:lvl2pPr marL="144000" indent="0">
              <a:lnSpc>
                <a:spcPts val="1200"/>
              </a:lnSpc>
              <a:buNone/>
              <a:defRPr sz="800" baseline="0">
                <a:solidFill>
                  <a:schemeClr val="bg1"/>
                </a:solidFill>
              </a:defRPr>
            </a:lvl2pPr>
            <a:lvl3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3pPr>
            <a:lvl4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4pPr>
            <a:lvl5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38E7D7F-D4DB-73BE-5AEA-17063BCCC45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29" name="Object 4" descr="preencoded.png">
            <a:extLst>
              <a:ext uri="{FF2B5EF4-FFF2-40B4-BE49-F238E27FC236}">
                <a16:creationId xmlns:a16="http://schemas.microsoft.com/office/drawing/2014/main" id="{2A22AE10-C4B5-F368-6FB7-CFD3122F3A9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93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F921-42AA-0020-ECEC-43FEA288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8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F4DB7B-9199-D844-CB51-ECAA170003A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2320"/>
            <a:ext cx="6172200" cy="6405679"/>
          </a:xfrm>
          <a:pattFill prst="pct40">
            <a:fgClr>
              <a:srgbClr val="EFEFF3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C4E3A-72C5-5617-18EF-A3C836C13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00" y="3348000"/>
            <a:ext cx="3932237" cy="2513050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D25DE-1064-7ABF-7B2A-CEB0738D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E360-6A11-944A-89E7-8E5BBB84148F}" type="datetime2">
              <a:rPr lang="da-DK" smtClean="0"/>
              <a:t>2.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2EDDB-411C-40B0-26CF-3C68E349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DA940-70A9-5553-5B4D-3CA58990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EC2D51-3D70-1425-15E6-CA6B26B854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3200644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722C-CD0F-2FB9-10FC-26FCAA5B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80000"/>
            <a:ext cx="7200000" cy="2700000"/>
          </a:xfrm>
        </p:spPr>
        <p:txBody>
          <a:bodyPr anchor="ctr" anchorCtr="0">
            <a:noAutofit/>
          </a:bodyPr>
          <a:lstStyle>
            <a:lvl1pPr algn="ctr">
              <a:lnSpc>
                <a:spcPts val="4000"/>
              </a:lnSpc>
              <a:defRPr sz="32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16BDC-29A8-4197-725B-01D40B30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84C-98DD-754F-9387-58C3F2DFAA5D}" type="datetime2">
              <a:rPr lang="da-DK" smtClean="0"/>
              <a:t>2. november 2022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65DB2-F17D-1536-6A69-0B8563C1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E68189-32E0-75CC-453A-2B7BC3B8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BCCE225-037D-733F-C368-C47E92A841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6976" y="977900"/>
            <a:ext cx="5055024" cy="5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8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7A95D8-AD9D-2D0A-5F11-BEB54A626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F616E76-DEB2-9BFC-229E-841FF8E0E5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DA619B11-3C44-B343-8EA4-84420A7E11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852" y="1699592"/>
            <a:ext cx="3964401" cy="3965712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43307212-4764-B64E-A902-7C71A5666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698896"/>
            <a:ext cx="5249862" cy="3965712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  <a:lvl2pPr>
              <a:defRPr>
                <a:latin typeface="Telegraf" pitchFamily="2" charset="77"/>
              </a:defRPr>
            </a:lvl2pPr>
            <a:lvl3pPr>
              <a:defRPr>
                <a:latin typeface="Telegraf" pitchFamily="2" charset="77"/>
              </a:defRPr>
            </a:lvl3pPr>
            <a:lvl4pPr>
              <a:defRPr>
                <a:latin typeface="Telegraf" pitchFamily="2" charset="77"/>
              </a:defRPr>
            </a:lvl4pPr>
            <a:lvl5pPr>
              <a:defRPr>
                <a:latin typeface="Telegraf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1752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FA4ACC73-A1D8-1F4D-8675-E06B189901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124805"/>
            <a:ext cx="5235146" cy="3967076"/>
          </a:xfrm>
        </p:spPr>
        <p:txBody>
          <a:bodyPr anchor="ctr"/>
          <a:lstStyle>
            <a:lvl1pPr marL="457200" indent="-457200">
              <a:lnSpc>
                <a:spcPct val="100000"/>
              </a:lnSpc>
              <a:buFont typeface="Wingdings" pitchFamily="2" charset="2"/>
              <a:buChar char="q"/>
              <a:defRPr sz="2800">
                <a:latin typeface="Telegraf" pitchFamily="2" charset="77"/>
              </a:defRPr>
            </a:lvl1pPr>
            <a:lvl2pPr marL="336600" indent="-228600">
              <a:buFont typeface="Wingdings" pitchFamily="2" charset="2"/>
              <a:buChar char="q"/>
              <a:defRPr/>
            </a:lvl2pPr>
            <a:lvl3pPr marL="444600" indent="-228600">
              <a:buFont typeface="Wingdings" pitchFamily="2" charset="2"/>
              <a:buChar char="q"/>
              <a:defRPr/>
            </a:lvl3pPr>
            <a:lvl4pPr marL="552600" indent="-228600">
              <a:buFont typeface="Wingdings" pitchFamily="2" charset="2"/>
              <a:buChar char="q"/>
              <a:defRPr/>
            </a:lvl4pPr>
            <a:lvl5pPr marL="696600" indent="-228600">
              <a:buFont typeface="Wingdings" pitchFamily="2" charset="2"/>
              <a:buChar char="q"/>
              <a:defRPr/>
            </a:lvl5pPr>
          </a:lstStyle>
          <a:p>
            <a:pPr lvl="0"/>
            <a:r>
              <a:rPr lang="da-DK" dirty="0"/>
              <a:t>X</a:t>
            </a:r>
            <a:br>
              <a:rPr lang="da-DK" dirty="0"/>
            </a:br>
            <a:r>
              <a:rPr lang="da-DK" dirty="0" err="1"/>
              <a:t>xxxxx</a:t>
            </a:r>
            <a:endParaRPr lang="da-DK" dirty="0"/>
          </a:p>
          <a:p>
            <a:pPr lvl="0"/>
            <a:r>
              <a:rPr lang="da-DK" dirty="0"/>
              <a:t>X</a:t>
            </a:r>
            <a:br>
              <a:rPr lang="da-DK" dirty="0"/>
            </a:br>
            <a:r>
              <a:rPr lang="da-DK" dirty="0" err="1"/>
              <a:t>xxxxx</a:t>
            </a:r>
            <a:endParaRPr lang="da-DK" dirty="0"/>
          </a:p>
          <a:p>
            <a:pPr lvl="0"/>
            <a:r>
              <a:rPr lang="da-DK" dirty="0"/>
              <a:t>X</a:t>
            </a:r>
            <a:br>
              <a:rPr lang="da-DK" dirty="0"/>
            </a:br>
            <a:r>
              <a:rPr lang="da-DK" dirty="0" err="1"/>
              <a:t>xxxxx</a:t>
            </a:r>
            <a:endParaRPr lang="da-DK" dirty="0"/>
          </a:p>
          <a:p>
            <a:pPr lvl="0"/>
            <a:r>
              <a:rPr lang="da-DK" dirty="0"/>
              <a:t>X</a:t>
            </a:r>
            <a:br>
              <a:rPr lang="da-DK" dirty="0"/>
            </a:br>
            <a:r>
              <a:rPr lang="da-DK" dirty="0" err="1"/>
              <a:t>xxxxx</a:t>
            </a:r>
            <a:endParaRPr lang="da-DK" dirty="0"/>
          </a:p>
          <a:p>
            <a:pPr lvl="0"/>
            <a:r>
              <a:rPr lang="da-DK" dirty="0"/>
              <a:t>X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E2A4F88A-F575-D34A-AE93-0AC6C38144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0854" y="2124805"/>
            <a:ext cx="3968578" cy="3967076"/>
          </a:xfrm>
        </p:spPr>
        <p:txBody>
          <a:bodyPr/>
          <a:lstStyle>
            <a:lvl1pPr marL="0" indent="0">
              <a:buNone/>
              <a:defRPr>
                <a:latin typeface="Telegraf" pitchFamily="2" charset="77"/>
              </a:defRPr>
            </a:lvl1pPr>
          </a:lstStyle>
          <a:p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4E7AF84B-16D6-0248-B73A-0D7DAE5789D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200" y="1185863"/>
            <a:ext cx="6983413" cy="630237"/>
          </a:xfrm>
        </p:spPr>
        <p:txBody>
          <a:bodyPr/>
          <a:lstStyle>
            <a:lvl1pPr marL="0" indent="0">
              <a:buNone/>
              <a:defRPr sz="4000">
                <a:latin typeface="Telegraf" pitchFamily="2" charset="77"/>
              </a:defRPr>
            </a:lvl1pPr>
            <a:lvl2pPr marL="108000" indent="0">
              <a:buNone/>
              <a:defRPr sz="4000">
                <a:latin typeface="Telegraf" pitchFamily="2" charset="77"/>
              </a:defRPr>
            </a:lvl2pPr>
            <a:lvl3pPr marL="216000" indent="0">
              <a:buNone/>
              <a:defRPr sz="4000">
                <a:latin typeface="Telegraf" pitchFamily="2" charset="77"/>
              </a:defRPr>
            </a:lvl3pPr>
            <a:lvl4pPr marL="324000" indent="0">
              <a:buNone/>
              <a:defRPr sz="4000">
                <a:latin typeface="Telegraf" pitchFamily="2" charset="77"/>
              </a:defRPr>
            </a:lvl4pPr>
            <a:lvl5pPr marL="468000" indent="0">
              <a:buNone/>
              <a:defRPr sz="4000">
                <a:latin typeface="Telegraf" pitchFamily="2" charset="77"/>
              </a:defRPr>
            </a:lvl5pPr>
          </a:lstStyle>
          <a:p>
            <a:pPr lvl="0"/>
            <a:r>
              <a:rPr lang="da-DK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41829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E37E-6DFF-2C9B-C833-632AEE3F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CE7E-FB90-8138-F632-7FAC6B5A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" y="3356429"/>
            <a:ext cx="10504869" cy="2820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5D589-4888-F171-46C1-A0122699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3060-BBCA-B94B-A1F3-D762D58B8B2C}" type="datetime2">
              <a:rPr lang="da-DK" smtClean="0"/>
              <a:t>2.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ED45F-EA74-FFA4-556C-C3DBE655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5BB0EF-A6CE-7C60-6C22-6B149772B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8" name="Object 4" descr="preencoded.png">
            <a:extLst>
              <a:ext uri="{FF2B5EF4-FFF2-40B4-BE49-F238E27FC236}">
                <a16:creationId xmlns:a16="http://schemas.microsoft.com/office/drawing/2014/main" id="{6F08B55C-1E69-E53E-4930-47928C245A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4435615-B97B-6969-1ACB-1602ACFF7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1955229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48000"/>
            <a:ext cx="5181600" cy="28311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D11D2-846D-4724-570C-A8E5AA2C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348000"/>
            <a:ext cx="5181600" cy="28311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2.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155815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wo Content w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BAE5-A313-2E1E-5507-C7DF8335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8000"/>
            <a:ext cx="6364576" cy="15137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339CB-DEBE-F12E-39EF-2AF2382E4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96379"/>
            <a:ext cx="5157787" cy="823912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B1922-B2B8-ABB2-3CCF-87666450C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347999"/>
            <a:ext cx="5157787" cy="288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817334-84F4-5BBB-E76A-5C9A3BFCB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96379"/>
            <a:ext cx="5183188" cy="823912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C898F-26CB-75F9-948F-E92F091BE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47999"/>
            <a:ext cx="5183188" cy="28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E41128-A155-B883-550E-2AD5321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4C37-71A2-5D48-99ED-C7C57CF03AA7}" type="datetime2">
              <a:rPr lang="da-DK" smtClean="0"/>
              <a:t>2. november 2022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5FEFC-3ED7-82DE-A33B-321E08C9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C99F0B-6686-B01F-234A-84C617E0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C3118B9-FE21-AF0C-FEF9-A351F7986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274492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hree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5181600" cy="1732612"/>
          </a:xfrm>
        </p:spPr>
        <p:txBody>
          <a:bodyPr/>
          <a:lstStyle>
            <a:lvl1pPr>
              <a:defRPr sz="2800">
                <a:latin typeface="Telegraf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582" y="4412569"/>
            <a:ext cx="4259547" cy="1440000"/>
          </a:xfrm>
        </p:spPr>
        <p:txBody>
          <a:bodyPr/>
          <a:lstStyle>
            <a:lvl1pPr>
              <a:defRPr sz="1400">
                <a:latin typeface="Telegraf" pitchFamily="2" charset="77"/>
              </a:defRPr>
            </a:lvl1pPr>
            <a:lvl2pPr>
              <a:defRPr sz="1400">
                <a:latin typeface="Telegraf" pitchFamily="2" charset="77"/>
              </a:defRPr>
            </a:lvl2pPr>
            <a:lvl3pPr>
              <a:defRPr sz="1400">
                <a:latin typeface="Telegraf" pitchFamily="2" charset="77"/>
              </a:defRPr>
            </a:lvl3pPr>
            <a:lvl4pPr>
              <a:defRPr sz="1400">
                <a:latin typeface="Telegraf" pitchFamily="2" charset="77"/>
              </a:defRPr>
            </a:lvl4pPr>
            <a:lvl5pPr>
              <a:defRPr sz="1400">
                <a:latin typeface="Telegraf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D11D2-846D-4724-570C-A8E5AA2C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7628" y="4412570"/>
            <a:ext cx="3904585" cy="1440000"/>
          </a:xfrm>
        </p:spPr>
        <p:txBody>
          <a:bodyPr/>
          <a:lstStyle>
            <a:lvl1pPr>
              <a:defRPr sz="1400">
                <a:latin typeface="Telegraf" pitchFamily="2" charset="77"/>
              </a:defRPr>
            </a:lvl1pPr>
            <a:lvl2pPr>
              <a:defRPr sz="1400">
                <a:latin typeface="Telegraf" pitchFamily="2" charset="77"/>
              </a:defRPr>
            </a:lvl2pPr>
            <a:lvl3pPr>
              <a:defRPr sz="1400">
                <a:latin typeface="Telegraf" pitchFamily="2" charset="77"/>
              </a:defRPr>
            </a:lvl3pPr>
            <a:lvl4pPr>
              <a:defRPr sz="1400">
                <a:latin typeface="Telegraf" pitchFamily="2" charset="77"/>
              </a:defRPr>
            </a:lvl4pPr>
            <a:lvl5pPr>
              <a:defRPr sz="1400">
                <a:latin typeface="Telegraf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ED177C36-2AF5-9944-8BA2-8F1728EE5FD7}" type="datetime2">
              <a:rPr lang="da-DK" smtClean="0"/>
              <a:pPr/>
              <a:t>2.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144CAB-617F-6897-B118-8AC236AF527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447628" y="1965781"/>
            <a:ext cx="3904585" cy="1440000"/>
          </a:xfrm>
        </p:spPr>
        <p:txBody>
          <a:bodyPr/>
          <a:lstStyle>
            <a:lvl1pPr>
              <a:defRPr sz="1400">
                <a:latin typeface="Telegraf" pitchFamily="2" charset="77"/>
              </a:defRPr>
            </a:lvl1pPr>
            <a:lvl2pPr>
              <a:defRPr sz="1400">
                <a:latin typeface="Telegraf" pitchFamily="2" charset="77"/>
              </a:defRPr>
            </a:lvl2pPr>
            <a:lvl3pPr>
              <a:defRPr sz="1400">
                <a:latin typeface="Telegraf" pitchFamily="2" charset="77"/>
              </a:defRPr>
            </a:lvl3pPr>
            <a:lvl4pPr>
              <a:defRPr sz="1400">
                <a:latin typeface="Telegraf" pitchFamily="2" charset="77"/>
              </a:defRPr>
            </a:lvl4pPr>
            <a:lvl5pPr>
              <a:defRPr sz="1400">
                <a:latin typeface="Telegraf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28D7A6-CF37-96A2-EAB9-46538F7D907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589384" y="3800571"/>
            <a:ext cx="4259547" cy="463070"/>
          </a:xfr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600" b="1" baseline="0">
                <a:solidFill>
                  <a:schemeClr val="tx1"/>
                </a:solidFill>
                <a:latin typeface="Telegraf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CC9395-BDE4-48F9-0645-6045648A05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47629" y="1368001"/>
            <a:ext cx="3904584" cy="468476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Telegraf" pitchFamily="2" charset="77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7E98E0-042A-11FE-F91F-EE0107A561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47629" y="3735403"/>
            <a:ext cx="3904583" cy="530226"/>
          </a:xfrm>
        </p:spPr>
        <p:txBody>
          <a:bodyPr anchor="b" anchorCtr="0"/>
          <a:lstStyle>
            <a:lvl1pPr marL="0" indent="0">
              <a:lnSpc>
                <a:spcPts val="2600"/>
              </a:lnSpc>
              <a:buNone/>
              <a:defRPr sz="1600" b="1" i="0" baseline="0">
                <a:latin typeface="Telegraf" pitchFamily="2" charset="77"/>
              </a:defRPr>
            </a:lvl1pPr>
            <a:lvl2pPr>
              <a:lnSpc>
                <a:spcPts val="2600"/>
              </a:lnSpc>
              <a:defRPr sz="1600" b="1" i="0" baseline="0"/>
            </a:lvl2pPr>
            <a:lvl3pPr>
              <a:lnSpc>
                <a:spcPts val="2600"/>
              </a:lnSpc>
              <a:defRPr sz="1600" b="1" i="0" baseline="0"/>
            </a:lvl3pPr>
            <a:lvl4pPr>
              <a:lnSpc>
                <a:spcPts val="2600"/>
              </a:lnSpc>
              <a:defRPr sz="1600" b="1" i="0" baseline="0"/>
            </a:lvl4pPr>
            <a:lvl5pPr>
              <a:lnSpc>
                <a:spcPts val="2600"/>
              </a:lnSpc>
              <a:defRPr sz="1600" b="1" i="0" baseline="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36" name="Pladsholder til indhold 34">
            <a:extLst>
              <a:ext uri="{FF2B5EF4-FFF2-40B4-BE49-F238E27FC236}">
                <a16:creationId xmlns:a16="http://schemas.microsoft.com/office/drawing/2014/main" id="{6E2342AA-3181-F445-9DC6-96F3CE7E2FD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85806" y="1496414"/>
            <a:ext cx="526962" cy="530226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pPr lvl="0"/>
            <a:r>
              <a:rPr lang="da-DK" dirty="0"/>
              <a:t>ikon</a:t>
            </a:r>
          </a:p>
        </p:txBody>
      </p:sp>
      <p:sp>
        <p:nvSpPr>
          <p:cNvPr id="37" name="Pladsholder til indhold 34">
            <a:extLst>
              <a:ext uri="{FF2B5EF4-FFF2-40B4-BE49-F238E27FC236}">
                <a16:creationId xmlns:a16="http://schemas.microsoft.com/office/drawing/2014/main" id="{C9263C8D-0DA2-314D-AB77-18FF386954B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685806" y="3882343"/>
            <a:ext cx="526962" cy="530226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pPr lvl="0"/>
            <a:r>
              <a:rPr lang="da-DK" dirty="0"/>
              <a:t>ikon</a:t>
            </a:r>
          </a:p>
        </p:txBody>
      </p:sp>
      <p:sp>
        <p:nvSpPr>
          <p:cNvPr id="38" name="Pladsholder til indhold 34">
            <a:extLst>
              <a:ext uri="{FF2B5EF4-FFF2-40B4-BE49-F238E27FC236}">
                <a16:creationId xmlns:a16="http://schemas.microsoft.com/office/drawing/2014/main" id="{6C301B74-1CDD-CE42-90F8-82F36396029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27561" y="3882343"/>
            <a:ext cx="526962" cy="530226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pPr lvl="0"/>
            <a:r>
              <a:rPr lang="da-DK" dirty="0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49623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ree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FAEC3E4-D613-D84F-8F57-E8F8A9140F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706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216537-75B7-39DA-CFA8-E039690A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6244604" cy="173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C554F-822B-25A1-21A5-88E85741F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344" y="3348000"/>
            <a:ext cx="10504869" cy="28205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4FF20-68C6-D201-0365-8C184F61F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DE7F-CF5C-7448-A5D4-138EB970DA53}" type="datetime2">
              <a:rPr lang="da-DK" smtClean="0"/>
              <a:t>2. november 2022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38372-71AC-77B3-4CD8-5FD59164B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D0B2A-49BE-0807-8DE3-AADD8DA7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D01D1C6-6883-B271-72B8-59CD5EFFAB0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8" name="Object 4" descr="preencoded.png">
            <a:extLst>
              <a:ext uri="{FF2B5EF4-FFF2-40B4-BE49-F238E27FC236}">
                <a16:creationId xmlns:a16="http://schemas.microsoft.com/office/drawing/2014/main" id="{7D199010-5ECE-2600-3EDB-CF029BE0FDE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7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61" r:id="rId5"/>
    <p:sldLayoutId id="2147483652" r:id="rId6"/>
    <p:sldLayoutId id="2147483653" r:id="rId7"/>
    <p:sldLayoutId id="2147483665" r:id="rId8"/>
    <p:sldLayoutId id="2147483671" r:id="rId9"/>
    <p:sldLayoutId id="2147483663" r:id="rId10"/>
    <p:sldLayoutId id="2147483654" r:id="rId11"/>
    <p:sldLayoutId id="2147483655" r:id="rId12"/>
    <p:sldLayoutId id="2147483660" r:id="rId13"/>
    <p:sldLayoutId id="2147483664" r:id="rId14"/>
    <p:sldLayoutId id="2147483658" r:id="rId15"/>
    <p:sldLayoutId id="2147483667" r:id="rId16"/>
    <p:sldLayoutId id="2147483656" r:id="rId17"/>
    <p:sldLayoutId id="2147483669" r:id="rId18"/>
    <p:sldLayoutId id="2147483670" r:id="rId19"/>
    <p:sldLayoutId id="2147483657" r:id="rId20"/>
    <p:sldLayoutId id="2147483668" r:id="rId21"/>
  </p:sldLayoutIdLst>
  <p:hf hdr="0" ftr="0" dt="0"/>
  <p:txStyles>
    <p:titleStyle>
      <a:lvl1pPr algn="l" defTabSz="914400" rtl="0" eaLnBrk="1" latinLnBrk="0" hangingPunct="1">
        <a:lnSpc>
          <a:spcPts val="4100"/>
        </a:lnSpc>
        <a:spcBef>
          <a:spcPct val="0"/>
        </a:spcBef>
        <a:buNone/>
        <a:defRPr sz="35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08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talentech.com/fi/suosittelurekrytointityokalu-vaatimukse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.talentech.com/fi/demo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01858D5-F328-AB42-A762-6193941E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1</a:t>
            </a:fld>
            <a:endParaRPr lang="da-DK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483035A-7587-1443-BABD-033F09F398C0}"/>
              </a:ext>
            </a:extLst>
          </p:cNvPr>
          <p:cNvSpPr txBox="1">
            <a:spLocks/>
          </p:cNvSpPr>
          <p:nvPr/>
        </p:nvSpPr>
        <p:spPr>
          <a:xfrm>
            <a:off x="7606723" y="5949659"/>
            <a:ext cx="4027083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None/>
              <a:defRPr sz="75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4000" indent="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GB" sz="1800" dirty="0">
                <a:solidFill>
                  <a:srgbClr val="26253E"/>
                </a:solidFill>
                <a:latin typeface="Telegraf" pitchFamily="2" charset="77"/>
              </a:rPr>
              <a:t>&gt;&gt; </a:t>
            </a:r>
            <a:r>
              <a:rPr lang="en-GB" sz="1800" dirty="0" err="1">
                <a:solidFill>
                  <a:srgbClr val="26253E"/>
                </a:solidFill>
                <a:latin typeface="Telegraf" pitchFamily="2" charset="77"/>
              </a:rPr>
              <a:t>Vakuutetaan</a:t>
            </a:r>
            <a:r>
              <a:rPr lang="en-GB" sz="1800" dirty="0">
                <a:solidFill>
                  <a:srgbClr val="26253E"/>
                </a:solidFill>
                <a:latin typeface="Telegraf" pitchFamily="2" charset="77"/>
              </a:rPr>
              <a:t> </a:t>
            </a:r>
            <a:r>
              <a:rPr lang="en-GB" sz="1800" dirty="0" err="1">
                <a:solidFill>
                  <a:srgbClr val="26253E"/>
                </a:solidFill>
                <a:latin typeface="Telegraf" pitchFamily="2" charset="77"/>
              </a:rPr>
              <a:t>pomosi</a:t>
            </a:r>
            <a:r>
              <a:rPr lang="en-GB" sz="1800" dirty="0">
                <a:solidFill>
                  <a:srgbClr val="26253E"/>
                </a:solidFill>
                <a:latin typeface="Telegraf" pitchFamily="2" charset="77"/>
              </a:rPr>
              <a:t> </a:t>
            </a:r>
            <a:r>
              <a:rPr lang="en-GB" sz="1800" dirty="0" err="1">
                <a:solidFill>
                  <a:srgbClr val="26253E"/>
                </a:solidFill>
                <a:latin typeface="Telegraf" pitchFamily="2" charset="77"/>
              </a:rPr>
              <a:t>yhdessä</a:t>
            </a:r>
            <a:endParaRPr lang="en-GB" sz="1800" dirty="0">
              <a:solidFill>
                <a:srgbClr val="26253E"/>
              </a:solidFill>
              <a:latin typeface="Telegraf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94E3BC-0699-5A4D-86E1-BA4B0539C944}"/>
              </a:ext>
            </a:extLst>
          </p:cNvPr>
          <p:cNvSpPr txBox="1">
            <a:spLocks/>
          </p:cNvSpPr>
          <p:nvPr/>
        </p:nvSpPr>
        <p:spPr>
          <a:xfrm>
            <a:off x="838201" y="2860392"/>
            <a:ext cx="9869128" cy="81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5400" b="1" dirty="0">
                <a:solidFill>
                  <a:srgbClr val="26253E"/>
                </a:solidFill>
                <a:latin typeface="Telegraf" pitchFamily="2" charset="77"/>
              </a:rPr>
              <a:t>Suosittelurekrytointityökalu</a:t>
            </a:r>
            <a:endParaRPr lang="en-GB" sz="5400" b="1" dirty="0">
              <a:solidFill>
                <a:srgbClr val="26253E"/>
              </a:solidFill>
              <a:latin typeface="Telegraf" pitchFamily="2" charset="77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FB07686-B415-1B4C-B4A7-8B8D59744FFB}"/>
              </a:ext>
            </a:extLst>
          </p:cNvPr>
          <p:cNvSpPr txBox="1">
            <a:spLocks/>
          </p:cNvSpPr>
          <p:nvPr/>
        </p:nvSpPr>
        <p:spPr>
          <a:xfrm>
            <a:off x="838201" y="3526927"/>
            <a:ext cx="9144000" cy="1117145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4800" dirty="0">
                <a:solidFill>
                  <a:srgbClr val="26253E"/>
                </a:solidFill>
                <a:latin typeface="Telegraf" pitchFamily="2" charset="77"/>
              </a:rPr>
              <a:t>Your one click pitch template</a:t>
            </a:r>
          </a:p>
        </p:txBody>
      </p:sp>
    </p:spTree>
    <p:extLst>
      <p:ext uri="{BB962C8B-B14F-4D97-AF65-F5344CB8AC3E}">
        <p14:creationId xmlns:p14="http://schemas.microsoft.com/office/powerpoint/2010/main" val="405817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3" y="2549989"/>
            <a:ext cx="10517711" cy="8790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4000" dirty="0"/>
              <a:t>Lyhyempi </a:t>
            </a:r>
            <a:r>
              <a:rPr lang="fi-FI" sz="4000" dirty="0" err="1"/>
              <a:t>time</a:t>
            </a:r>
            <a:r>
              <a:rPr lang="fi-FI" sz="4000" dirty="0"/>
              <a:t>-to-</a:t>
            </a:r>
            <a:r>
              <a:rPr lang="fi-FI" sz="4000" dirty="0" err="1"/>
              <a:t>hire</a:t>
            </a:r>
            <a:endParaRPr lang="fi-FI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ABE05-85B2-0F4C-99EA-1A00769E0A62}"/>
              </a:ext>
            </a:extLst>
          </p:cNvPr>
          <p:cNvSpPr txBox="1">
            <a:spLocks/>
          </p:cNvSpPr>
          <p:nvPr/>
        </p:nvSpPr>
        <p:spPr>
          <a:xfrm>
            <a:off x="5207202" y="3550405"/>
            <a:ext cx="6335223" cy="980035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i-FI" sz="2000" dirty="0">
                <a:latin typeface="Telegraf" pitchFamily="2" charset="77"/>
              </a:rPr>
              <a:t>Digitaalisen suosittelurekrytointityökalun avulla voimme nopeuttaa rekrytointeja ja voimme </a:t>
            </a:r>
            <a:r>
              <a:rPr lang="fi-FI" sz="2000" b="1" dirty="0">
                <a:latin typeface="Telegraf" pitchFamily="2" charset="77"/>
              </a:rPr>
              <a:t>tavoittaa myös passiivisia työnhakijoita</a:t>
            </a:r>
            <a:endParaRPr lang="fi-FI" sz="2000" b="1" dirty="0"/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10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316799" y="1843950"/>
            <a:ext cx="181011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0" dirty="0">
                <a:solidFill>
                  <a:srgbClr val="26253E"/>
                </a:solidFill>
                <a:latin typeface="Telegraf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9200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071" y="2428408"/>
            <a:ext cx="9457312" cy="4429592"/>
          </a:xfrm>
        </p:spPr>
        <p:txBody>
          <a:bodyPr/>
          <a:lstStyle/>
          <a:p>
            <a:r>
              <a:rPr lang="fi-FI" dirty="0"/>
              <a:t>Tarvitsemme noin </a:t>
            </a:r>
            <a:r>
              <a:rPr lang="fi-FI" u="sng" dirty="0"/>
              <a:t>7 suosittelua</a:t>
            </a:r>
            <a:r>
              <a:rPr lang="fi-FI" dirty="0"/>
              <a:t>, jotta löydämme sopivan hakijan. Kun puolestaan normaaleja käytäntöjä käytettäessä tarvitsemme noin </a:t>
            </a:r>
            <a:br>
              <a:rPr lang="fi-FI" dirty="0"/>
            </a:br>
            <a:r>
              <a:rPr lang="fi-FI" dirty="0"/>
              <a:t>118 hakemusta löytääksemme sen oikean</a:t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48878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7 vs. 118</a:t>
            </a:r>
          </a:p>
        </p:txBody>
      </p:sp>
    </p:spTree>
    <p:extLst>
      <p:ext uri="{BB962C8B-B14F-4D97-AF65-F5344CB8AC3E}">
        <p14:creationId xmlns:p14="http://schemas.microsoft.com/office/powerpoint/2010/main" val="244173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9" y="3118555"/>
            <a:ext cx="9259687" cy="1600200"/>
          </a:xfrm>
        </p:spPr>
        <p:txBody>
          <a:bodyPr/>
          <a:lstStyle/>
          <a:p>
            <a:pPr lvl="0"/>
            <a:r>
              <a:rPr lang="fi-FI" sz="3200" dirty="0"/>
              <a:t>Suosittelurekrytointityökalu voi lyhentää rekrytointiprosesseja jopa 50 %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7655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53427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3" y="2549989"/>
            <a:ext cx="10517711" cy="8790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4000" dirty="0"/>
              <a:t>Lisää tuottavuutta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ABE05-85B2-0F4C-99EA-1A00769E0A62}"/>
              </a:ext>
            </a:extLst>
          </p:cNvPr>
          <p:cNvSpPr txBox="1">
            <a:spLocks/>
          </p:cNvSpPr>
          <p:nvPr/>
        </p:nvSpPr>
        <p:spPr>
          <a:xfrm>
            <a:off x="5207203" y="3550405"/>
            <a:ext cx="6050410" cy="980035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i-FI" sz="2000" dirty="0">
                <a:latin typeface="Telegraf" pitchFamily="2" charset="77"/>
              </a:rPr>
              <a:t>Suosittelurekrytointityökalun avulla voimme huomata, että sen kautta palkatut uudet </a:t>
            </a:r>
            <a:r>
              <a:rPr lang="fi-FI" sz="2000" b="1" dirty="0">
                <a:latin typeface="Telegraf" pitchFamily="2" charset="77"/>
              </a:rPr>
              <a:t>työntekijät tuottavat enemmän alusta alkaen</a:t>
            </a:r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13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321853" y="1843950"/>
            <a:ext cx="18000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0" dirty="0">
                <a:solidFill>
                  <a:srgbClr val="26253E"/>
                </a:solidFill>
                <a:latin typeface="Telegraf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1296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071" y="2985103"/>
            <a:ext cx="9259687" cy="1600200"/>
          </a:xfrm>
        </p:spPr>
        <p:txBody>
          <a:bodyPr/>
          <a:lstStyle/>
          <a:p>
            <a:pPr lvl="0"/>
            <a:r>
              <a:rPr lang="fi-FI" sz="3200" dirty="0"/>
              <a:t>Suosittelujen kautta rekrytoidut uudet työntekijät ovat jopa </a:t>
            </a:r>
            <a:r>
              <a:rPr lang="fi-FI" sz="3200" u="sng" dirty="0"/>
              <a:t>25 % </a:t>
            </a:r>
            <a:r>
              <a:rPr lang="fi-FI" sz="3200" dirty="0"/>
              <a:t>tuottavampia.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7302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207836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3" y="2549989"/>
            <a:ext cx="10517711" cy="8790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4000" dirty="0"/>
              <a:t>Vahva sitoutuminen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ABE05-85B2-0F4C-99EA-1A00769E0A62}"/>
              </a:ext>
            </a:extLst>
          </p:cNvPr>
          <p:cNvSpPr txBox="1">
            <a:spLocks/>
          </p:cNvSpPr>
          <p:nvPr/>
        </p:nvSpPr>
        <p:spPr>
          <a:xfrm>
            <a:off x="5207203" y="3550405"/>
            <a:ext cx="6050410" cy="980035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i-FI" sz="2000" dirty="0">
                <a:latin typeface="Telegraf" pitchFamily="2" charset="77"/>
              </a:rPr>
              <a:t>Suosittelujen kautta palkatut uudet työntekijät pysyvät töissä huomattavasti </a:t>
            </a:r>
            <a:r>
              <a:rPr lang="fi-FI" sz="2000" b="1" dirty="0">
                <a:latin typeface="Telegraf" pitchFamily="2" charset="77"/>
              </a:rPr>
              <a:t>pidempää, sillä he ovat sitoutuneita alusta alkaen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b="1" dirty="0"/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15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321853" y="1843950"/>
            <a:ext cx="18000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0" dirty="0">
                <a:solidFill>
                  <a:srgbClr val="26253E"/>
                </a:solidFill>
                <a:latin typeface="Telegraf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40875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071" y="2985103"/>
            <a:ext cx="8894729" cy="1600200"/>
          </a:xfrm>
        </p:spPr>
        <p:txBody>
          <a:bodyPr/>
          <a:lstStyle/>
          <a:p>
            <a:r>
              <a:rPr lang="fi-FI" sz="3200" dirty="0"/>
              <a:t>Suosittelujen kautta palkatut työntekijät pysyvät jopa </a:t>
            </a:r>
            <a:r>
              <a:rPr lang="fi-FI" sz="3200" u="sng" dirty="0"/>
              <a:t>30 %</a:t>
            </a:r>
            <a:r>
              <a:rPr lang="fi-FI" sz="3200" dirty="0"/>
              <a:t> kauemmin yrityksessä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7622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419169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DD725-F522-C04C-A7E8-4EE86DD7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447" y="2082694"/>
            <a:ext cx="7749915" cy="3052372"/>
          </a:xfrm>
        </p:spPr>
        <p:txBody>
          <a:bodyPr/>
          <a:lstStyle/>
          <a:p>
            <a:r>
              <a:rPr lang="fi-FI" sz="4000" dirty="0"/>
              <a:t>Kiteytettynä…</a:t>
            </a:r>
            <a:r>
              <a:rPr lang="fi-FI" sz="4000" b="0" dirty="0"/>
              <a:t> </a:t>
            </a:r>
            <a:br>
              <a:rPr lang="fi-FI" sz="4000" b="0" dirty="0"/>
            </a:br>
            <a:r>
              <a:rPr lang="fi-FI" b="0" dirty="0"/>
              <a:t>Digitaaliset suosittelut nopeuttavat rekrytointien läpimenoaikaa, parantavat rekrytointien laatua ja uusien työntekijöiden sitoutumista. </a:t>
            </a:r>
            <a:r>
              <a:rPr lang="fi-FI" dirty="0"/>
              <a:t>Tämä tietysti säästää aikaa ja rahaa! 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18A7D0E-6403-0E40-8297-5C320DEE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1036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77A63-C345-B047-81C6-5DE8B0A4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28900"/>
            <a:ext cx="10609287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…Ei siinä kaikki!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5A0F803-726A-2348-97E9-670168A2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7891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834C3D12-C26B-7044-8123-D91CB0AE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19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BB86DAF-F265-3D4D-8902-DBA4056B26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9320" y="2922811"/>
            <a:ext cx="5967959" cy="2945266"/>
          </a:xfrm>
        </p:spPr>
        <p:txBody>
          <a:bodyPr/>
          <a:lstStyle/>
          <a:p>
            <a:r>
              <a:rPr lang="fi-FI" sz="2400" dirty="0"/>
              <a:t>Digitaaliset ja automatisoidut prosessit vapauttavat sisäisiä resursseja </a:t>
            </a:r>
          </a:p>
          <a:p>
            <a:r>
              <a:rPr lang="fi-FI" sz="2400" dirty="0"/>
              <a:t>Et tarvitse omaa IT-osaajaa päivittäiseen ylläpitoon</a:t>
            </a:r>
          </a:p>
          <a:p>
            <a:r>
              <a:rPr lang="fi-FI" sz="2400" dirty="0"/>
              <a:t>Saat meiltä paikallista tukea joka arkipäivä klo 9-17</a:t>
            </a:r>
          </a:p>
          <a:p>
            <a:pPr lvl="0"/>
            <a:r>
              <a:rPr lang="fi-FI" sz="2400" dirty="0"/>
              <a:t>Konsultointia tarpeidesi mukaan 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02524477-3AC9-3B4B-81AC-7A9F202D34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372748"/>
            <a:ext cx="8681357" cy="7584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3600" b="1" dirty="0"/>
              <a:t>Kuin oma digitaalinen HR-assistentti</a:t>
            </a:r>
          </a:p>
        </p:txBody>
      </p:sp>
      <p:pic>
        <p:nvPicPr>
          <p:cNvPr id="17" name="Pladsholder til billede 16" descr="Et billede, der indeholder galleri, værelse, skærmbillede&#10;&#10;Automatisk genereret beskrivelse">
            <a:extLst>
              <a:ext uri="{FF2B5EF4-FFF2-40B4-BE49-F238E27FC236}">
                <a16:creationId xmlns:a16="http://schemas.microsoft.com/office/drawing/2014/main" id="{5B1E6A63-0443-B841-BEC9-238DFB5BC1E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9594" r="10403"/>
          <a:stretch/>
        </p:blipFill>
        <p:spPr>
          <a:xfrm>
            <a:off x="838200" y="2922811"/>
            <a:ext cx="4182358" cy="2945266"/>
          </a:xfrm>
        </p:spPr>
      </p:pic>
    </p:spTree>
    <p:extLst>
      <p:ext uri="{BB962C8B-B14F-4D97-AF65-F5344CB8AC3E}">
        <p14:creationId xmlns:p14="http://schemas.microsoft.com/office/powerpoint/2010/main" val="409180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81F5-BDE8-3740-3AF0-B636D28240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2063" y="2815056"/>
            <a:ext cx="9882248" cy="61394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fi-FI" sz="4800" dirty="0">
                <a:solidFill>
                  <a:srgbClr val="26253E"/>
                </a:solidFill>
                <a:latin typeface="Telegraf" pitchFamily="2" charset="77"/>
              </a:rPr>
              <a:t>Oikeiden osaajien löytäminen</a:t>
            </a:r>
            <a:br>
              <a:rPr lang="fi-FI" sz="3600" b="0" dirty="0">
                <a:solidFill>
                  <a:srgbClr val="26253E"/>
                </a:solidFill>
                <a:latin typeface="Telegraf" pitchFamily="2" charset="77"/>
              </a:rPr>
            </a:br>
            <a:r>
              <a:rPr lang="fi-FI" sz="3600" b="0" dirty="0">
                <a:solidFill>
                  <a:srgbClr val="26253E"/>
                </a:solidFill>
                <a:latin typeface="Telegraf" pitchFamily="2" charset="77"/>
              </a:rPr>
              <a:t>…Ja heidän rekrytoiminen muuttuu päivä päivältä haastavammaksi.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57423-7EAF-B307-BA8A-8FA0B5659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>
                <a:latin typeface="Telegraf" pitchFamily="2" charset="77"/>
              </a:rPr>
              <a:t>0</a:t>
            </a:r>
            <a:fld id="{CE21FDA0-9B75-FD4B-8974-211DAFD3C1D2}" type="slidenum">
              <a:rPr lang="da-DK" smtClean="0">
                <a:latin typeface="Telegraf" pitchFamily="2" charset="77"/>
              </a:rPr>
              <a:pPr/>
              <a:t>2</a:t>
            </a:fld>
            <a:endParaRPr lang="da-DK" dirty="0">
              <a:latin typeface="Telegraf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824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6D6006F-D6C3-B644-BD7C-E3CC377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20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D0893B-CDCE-8640-AE9E-4E98DD08D6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112249"/>
            <a:ext cx="6491991" cy="3967076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Kyllä, </a:t>
            </a:r>
          </a:p>
          <a:p>
            <a:pPr marL="0" indent="0">
              <a:buNone/>
            </a:pPr>
            <a:endParaRPr lang="da-DK" dirty="0"/>
          </a:p>
          <a:p>
            <a:r>
              <a:rPr lang="fi-FI" dirty="0"/>
              <a:t>100% GDPR-vaatimusten mukainen</a:t>
            </a:r>
          </a:p>
          <a:p>
            <a:pPr marL="0" indent="0">
              <a:buNone/>
            </a:pPr>
            <a:r>
              <a:rPr lang="en-GB" sz="100" dirty="0" err="1">
                <a:latin typeface="Telegraf" pitchFamily="2" charset="77"/>
              </a:rPr>
              <a:t>e’ll</a:t>
            </a:r>
            <a:r>
              <a:rPr lang="en-GB" sz="100" dirty="0">
                <a:latin typeface="Telegraf" pitchFamily="2" charset="77"/>
              </a:rPr>
              <a:t> always have candidate &amp; employee consent</a:t>
            </a:r>
          </a:p>
          <a:p>
            <a:pPr lvl="4"/>
            <a:r>
              <a:rPr lang="fi-FI" sz="1400" dirty="0">
                <a:latin typeface="Telegraf" pitchFamily="2" charset="77"/>
              </a:rPr>
              <a:t>Poistamiskäytännöt &amp; käyttäjän hallinta</a:t>
            </a:r>
          </a:p>
          <a:p>
            <a:pPr lvl="4"/>
            <a:r>
              <a:rPr lang="fi-FI" sz="1400" dirty="0">
                <a:latin typeface="Telegraf" pitchFamily="2" charset="77"/>
              </a:rPr>
              <a:t>Ulkoiset IT toimijat tarkastavat toimintaa</a:t>
            </a:r>
          </a:p>
          <a:p>
            <a:pPr lvl="4"/>
            <a:r>
              <a:rPr lang="fi-FI" sz="1400" dirty="0">
                <a:latin typeface="Telegraf" pitchFamily="2" charset="77"/>
              </a:rPr>
              <a:t>Suojattu datan varastointi</a:t>
            </a:r>
          </a:p>
          <a:p>
            <a:pPr lvl="4"/>
            <a:r>
              <a:rPr lang="fi-FI" sz="1400" dirty="0">
                <a:latin typeface="Telegraf" pitchFamily="2" charset="77"/>
              </a:rPr>
              <a:t>Datan prosessointi on meille varmistettu</a:t>
            </a:r>
            <a:endParaRPr lang="da-DK" dirty="0"/>
          </a:p>
        </p:txBody>
      </p:sp>
      <p:pic>
        <p:nvPicPr>
          <p:cNvPr id="7" name="Pladsholder til billede 6" descr="Et billede, der indeholder vektorgrafik&#10;&#10;Automatisk genereret beskrivelse">
            <a:extLst>
              <a:ext uri="{FF2B5EF4-FFF2-40B4-BE49-F238E27FC236}">
                <a16:creationId xmlns:a16="http://schemas.microsoft.com/office/drawing/2014/main" id="{1922DAE0-BB04-D443-B9CE-F8FD1E2907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2092" b="2092"/>
          <a:stretch>
            <a:fillRect/>
          </a:stretch>
        </p:blipFill>
        <p:spPr>
          <a:xfrm>
            <a:off x="6596743" y="1718159"/>
            <a:ext cx="4757057" cy="4755256"/>
          </a:xfr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5D78F61-9C21-1446-BA7C-5378644E7FB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403040"/>
            <a:ext cx="6983413" cy="6302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b="1" dirty="0"/>
              <a:t>Jos vielä mietit…</a:t>
            </a:r>
          </a:p>
        </p:txBody>
      </p:sp>
    </p:spTree>
    <p:extLst>
      <p:ext uri="{BB962C8B-B14F-4D97-AF65-F5344CB8AC3E}">
        <p14:creationId xmlns:p14="http://schemas.microsoft.com/office/powerpoint/2010/main" val="4160994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9A3D5-26DB-C84B-B316-EA9318ABF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8" y="3156653"/>
            <a:ext cx="5397207" cy="2554200"/>
          </a:xfrm>
        </p:spPr>
        <p:txBody>
          <a:bodyPr/>
          <a:lstStyle/>
          <a:p>
            <a:br>
              <a:rPr lang="en-US" dirty="0">
                <a:latin typeface="Telegraf" pitchFamily="2" charset="77"/>
              </a:rPr>
            </a:br>
            <a:r>
              <a:rPr lang="fi-FI" dirty="0">
                <a:latin typeface="Telegraf" pitchFamily="2" charset="77"/>
              </a:rPr>
              <a:t>Teimme sinulle kaiken valmiiksi – listasimme myös  järjestelmän vaatimusmäärittelyt sinun vapaaseen käyttöösi</a:t>
            </a:r>
            <a:br>
              <a:rPr lang="en-US" dirty="0">
                <a:latin typeface="Telegraf" pitchFamily="2" charset="77"/>
              </a:rPr>
            </a:br>
            <a:br>
              <a:rPr lang="en-US" dirty="0">
                <a:latin typeface="Telegraf" pitchFamily="2" charset="77"/>
              </a:rPr>
            </a:br>
            <a:r>
              <a:rPr lang="en-US" sz="2000" b="0" u="sng" dirty="0">
                <a:latin typeface="Telegraf" pitchFamily="2" charset="77"/>
                <a:hlinkClick r:id="rId3" tooltip="Katso tästä"/>
              </a:rPr>
              <a:t>Katso tästä</a:t>
            </a:r>
            <a:br>
              <a:rPr lang="da-DK" dirty="0">
                <a:latin typeface="Telegraf" pitchFamily="2" charset="77"/>
              </a:rPr>
            </a:br>
            <a:endParaRPr lang="da-DK" dirty="0">
              <a:latin typeface="Telegraf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DAFA328-6388-D746-AC59-0E696201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21</a:t>
            </a:fld>
            <a:endParaRPr lang="da-DK"/>
          </a:p>
        </p:txBody>
      </p:sp>
      <p:pic>
        <p:nvPicPr>
          <p:cNvPr id="12" name="Pladsholder til billede 11" descr="Et billede, der indeholder tekst, shoji, krydsord&#10;&#10;Automatisk genereret beskrivelse">
            <a:extLst>
              <a:ext uri="{FF2B5EF4-FFF2-40B4-BE49-F238E27FC236}">
                <a16:creationId xmlns:a16="http://schemas.microsoft.com/office/drawing/2014/main" id="{3C6150A6-8105-C843-A28A-C388985CD0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alphaModFix/>
          </a:blip>
          <a:srcRect t="13746" b="13746"/>
          <a:stretch>
            <a:fillRect/>
          </a:stretch>
        </p:blipFill>
        <p:spPr>
          <a:xfrm>
            <a:off x="6950529" y="1807569"/>
            <a:ext cx="3761014" cy="3903284"/>
          </a:xfrm>
          <a:noFill/>
        </p:spPr>
      </p:pic>
    </p:spTree>
    <p:extLst>
      <p:ext uri="{BB962C8B-B14F-4D97-AF65-F5344CB8AC3E}">
        <p14:creationId xmlns:p14="http://schemas.microsoft.com/office/powerpoint/2010/main" val="2485433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6BEA9509-ED66-1540-8EF8-875A56E1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22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1C3081-395B-3F4B-ABD7-C4B132EA1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2702" y="2124805"/>
            <a:ext cx="5315818" cy="3967076"/>
          </a:xfrm>
        </p:spPr>
        <p:txBody>
          <a:bodyPr/>
          <a:lstStyle/>
          <a:p>
            <a:pPr lvl="0"/>
            <a:r>
              <a:rPr lang="fi-FI" sz="2000" dirty="0"/>
              <a:t>Haluamme säästää aikaa ja rahaa rekrytoinneissa!</a:t>
            </a:r>
            <a:br>
              <a:rPr lang="fi-FI" sz="2000" dirty="0"/>
            </a:br>
            <a:endParaRPr lang="fi-FI" sz="2000" dirty="0"/>
          </a:p>
          <a:p>
            <a:pPr lvl="0"/>
            <a:r>
              <a:rPr lang="fi-FI" sz="2000" dirty="0"/>
              <a:t>Haluamme houkutella enemmän ja laadukkaampia hakijoita!</a:t>
            </a:r>
            <a:br>
              <a:rPr lang="fi-FI" sz="2000" dirty="0"/>
            </a:br>
            <a:endParaRPr lang="fi-FI" sz="2000" dirty="0"/>
          </a:p>
          <a:p>
            <a:pPr lvl="0"/>
            <a:r>
              <a:rPr lang="fi-FI" sz="2000" dirty="0"/>
              <a:t>Parannetaan rekrytointien laatua!</a:t>
            </a:r>
            <a:br>
              <a:rPr lang="fi-FI" sz="2000" dirty="0"/>
            </a:br>
            <a:endParaRPr lang="fi-FI" sz="2000" dirty="0"/>
          </a:p>
          <a:p>
            <a:pPr marL="0" lvl="0" indent="0">
              <a:buNone/>
            </a:pPr>
            <a:endParaRPr lang="fi-FI" sz="2000" dirty="0"/>
          </a:p>
          <a:p>
            <a:pPr lvl="0"/>
            <a:r>
              <a:rPr lang="fi-FI" sz="2000" dirty="0"/>
              <a:t>Ollaan parempia vaikeissa rekrytoinneissa!</a:t>
            </a:r>
          </a:p>
          <a:p>
            <a:pPr lvl="0"/>
            <a:endParaRPr lang="fi-FI" sz="2000" dirty="0"/>
          </a:p>
          <a:p>
            <a:pPr lvl="0"/>
            <a:r>
              <a:rPr lang="fi-FI" sz="2000" dirty="0"/>
              <a:t>Rekrytoidaan nopeasti mutta tarkasti!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9D7FF69-487D-034B-928C-38620383DBA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1" y="1494568"/>
            <a:ext cx="10393392" cy="630237"/>
          </a:xfrm>
        </p:spPr>
        <p:txBody>
          <a:bodyPr/>
          <a:lstStyle/>
          <a:p>
            <a:r>
              <a:rPr lang="fi-FI" b="1" dirty="0"/>
              <a:t>Olemme kertoneet mitä halusimme..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A434B11C-8F49-4549-95BD-EF57A48A6342}"/>
              </a:ext>
            </a:extLst>
          </p:cNvPr>
          <p:cNvSpPr txBox="1">
            <a:spLocks/>
          </p:cNvSpPr>
          <p:nvPr/>
        </p:nvSpPr>
        <p:spPr>
          <a:xfrm>
            <a:off x="5322702" y="2447001"/>
            <a:ext cx="5782576" cy="3322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 sz="2800" kern="1200" spc="20" baseline="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336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2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6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pitchFamily="2" charset="2"/>
              <a:buChar char="ü"/>
            </a:pP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endParaRPr lang="da-DK" sz="2000" dirty="0"/>
          </a:p>
          <a:p>
            <a:pPr>
              <a:buFont typeface="Wingdings" pitchFamily="2" charset="2"/>
              <a:buChar char="ü"/>
            </a:pPr>
            <a:br>
              <a:rPr lang="da-DK" sz="2000" dirty="0"/>
            </a:br>
            <a:r>
              <a:rPr lang="da-DK" sz="2000" dirty="0"/>
              <a:t> </a:t>
            </a:r>
          </a:p>
          <a:p>
            <a:pPr>
              <a:buFont typeface="Wingdings" pitchFamily="2" charset="2"/>
              <a:buChar char="ü"/>
            </a:pPr>
            <a:endParaRPr lang="da-DK" sz="2000" dirty="0"/>
          </a:p>
          <a:p>
            <a:pPr>
              <a:buFont typeface="Wingdings" pitchFamily="2" charset="2"/>
              <a:buChar char="ü"/>
            </a:pP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endParaRPr lang="da-DK" sz="2000" dirty="0"/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 </a:t>
            </a:r>
            <a:endParaRPr lang="da-DK" sz="2000" dirty="0"/>
          </a:p>
        </p:txBody>
      </p:sp>
      <p:pic>
        <p:nvPicPr>
          <p:cNvPr id="10" name="Pladsholder til billede 9" descr="Et billede, der indeholder tekst, visitkort&#10;&#10;Automatisk genereret beskrivelse">
            <a:extLst>
              <a:ext uri="{FF2B5EF4-FFF2-40B4-BE49-F238E27FC236}">
                <a16:creationId xmlns:a16="http://schemas.microsoft.com/office/drawing/2014/main" id="{D27315AD-462F-EF4F-A09B-DBD24E913EA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732" b="732"/>
          <a:stretch>
            <a:fillRect/>
          </a:stretch>
        </p:blipFill>
        <p:spPr>
          <a:xfrm>
            <a:off x="337320" y="2124805"/>
            <a:ext cx="3968578" cy="3967076"/>
          </a:xfrm>
        </p:spPr>
      </p:pic>
    </p:spTree>
    <p:extLst>
      <p:ext uri="{BB962C8B-B14F-4D97-AF65-F5344CB8AC3E}">
        <p14:creationId xmlns:p14="http://schemas.microsoft.com/office/powerpoint/2010/main" val="30189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98254FC-D84B-864C-BF2E-6D7FD942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>
                <a:solidFill>
                  <a:srgbClr val="26253E"/>
                </a:solidFill>
              </a:rPr>
              <a:pPr/>
              <a:t>23</a:t>
            </a:fld>
            <a:endParaRPr lang="da-DK" dirty="0">
              <a:solidFill>
                <a:srgbClr val="26253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7E8138-C078-F747-91F2-D91EFB269793}"/>
              </a:ext>
            </a:extLst>
          </p:cNvPr>
          <p:cNvSpPr txBox="1">
            <a:spLocks/>
          </p:cNvSpPr>
          <p:nvPr/>
        </p:nvSpPr>
        <p:spPr>
          <a:xfrm>
            <a:off x="8978323" y="5779302"/>
            <a:ext cx="4027083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None/>
              <a:defRPr sz="75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4000" indent="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GB" sz="1800" dirty="0">
                <a:solidFill>
                  <a:srgbClr val="26253E"/>
                </a:solidFill>
                <a:latin typeface="Telegraf" pitchFamily="2" charset="77"/>
                <a:hlinkClick r:id="rId2"/>
              </a:rPr>
              <a:t>&gt;&gt; </a:t>
            </a:r>
            <a:r>
              <a:rPr lang="fi-FI" sz="1800" dirty="0">
                <a:solidFill>
                  <a:srgbClr val="26253E"/>
                </a:solidFill>
                <a:latin typeface="Telegraf" pitchFamily="2" charset="77"/>
                <a:hlinkClick r:id="rId2"/>
              </a:rPr>
              <a:t>Aloitetaan yhdessä </a:t>
            </a:r>
            <a:endParaRPr lang="fi-FI" sz="1800" dirty="0">
              <a:solidFill>
                <a:srgbClr val="26253E"/>
              </a:solidFill>
              <a:latin typeface="Telegraf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9B628F-D8AA-B140-B480-AE51346DC8BC}"/>
              </a:ext>
            </a:extLst>
          </p:cNvPr>
          <p:cNvSpPr txBox="1">
            <a:spLocks/>
          </p:cNvSpPr>
          <p:nvPr/>
        </p:nvSpPr>
        <p:spPr>
          <a:xfrm>
            <a:off x="919846" y="2975013"/>
            <a:ext cx="11048999" cy="81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6000" b="1" dirty="0">
                <a:solidFill>
                  <a:srgbClr val="26253E"/>
                </a:solidFill>
                <a:latin typeface="Telegraf" pitchFamily="2" charset="77"/>
                <a:ea typeface="Times New Roman" panose="02020603050405020304" pitchFamily="18" charset="0"/>
              </a:rPr>
              <a:t>Voitetaan kilpailu parhaista </a:t>
            </a:r>
            <a:r>
              <a:rPr lang="fi-FI" sz="6000" b="1" dirty="0" err="1">
                <a:solidFill>
                  <a:srgbClr val="26253E"/>
                </a:solidFill>
                <a:latin typeface="Telegraf" pitchFamily="2" charset="77"/>
                <a:ea typeface="Times New Roman" panose="02020603050405020304" pitchFamily="18" charset="0"/>
              </a:rPr>
              <a:t>talenteista</a:t>
            </a:r>
            <a:r>
              <a:rPr lang="fi-FI" sz="6000" b="1" dirty="0">
                <a:solidFill>
                  <a:srgbClr val="26253E"/>
                </a:solidFill>
                <a:latin typeface="Telegraf" pitchFamily="2" charset="77"/>
                <a:ea typeface="Times New Roman" panose="02020603050405020304" pitchFamily="18" charset="0"/>
              </a:rPr>
              <a:t> ja tänään!</a:t>
            </a:r>
            <a:endParaRPr lang="fi-FI" sz="5400" b="1" dirty="0">
              <a:solidFill>
                <a:srgbClr val="26253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9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96DB1BE-92DE-6741-84BC-A71C4A6A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5F219A4-3D92-C24B-850C-556356D4EF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9526" y="1698896"/>
            <a:ext cx="5782836" cy="3965712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buNone/>
            </a:pPr>
            <a:r>
              <a:rPr lang="fi-FI" sz="2600" dirty="0">
                <a:solidFill>
                  <a:srgbClr val="26253E"/>
                </a:solidFill>
                <a:latin typeface="Telegraf" pitchFamily="2" charset="77"/>
              </a:rPr>
              <a:t>Hakijoilla on mahdollisuus valit</a:t>
            </a:r>
            <a:r>
              <a:rPr lang="fi-FI" sz="2600" dirty="0">
                <a:solidFill>
                  <a:srgbClr val="26253E"/>
                </a:solidFill>
              </a:rPr>
              <a:t>a työnantajansa. Tämän vuoksi </a:t>
            </a:r>
            <a:r>
              <a:rPr lang="fi-FI" sz="2600" b="1" dirty="0">
                <a:solidFill>
                  <a:srgbClr val="26253E"/>
                </a:solidFill>
              </a:rPr>
              <a:t>laadukkaiden ehdokkaiden houkuttelu voi olla kallista, aikaa vievää ja haastavaa. </a:t>
            </a:r>
            <a:br>
              <a:rPr lang="fi-FI" sz="2600" b="1" dirty="0">
                <a:solidFill>
                  <a:srgbClr val="26253E"/>
                </a:solidFill>
                <a:latin typeface="Telegraf" pitchFamily="2" charset="77"/>
              </a:rPr>
            </a:br>
            <a:endParaRPr lang="fi-FI" sz="2600" b="1" dirty="0">
              <a:solidFill>
                <a:srgbClr val="26253E"/>
              </a:solidFill>
              <a:latin typeface="Telegraf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-FI" sz="2600" dirty="0">
                <a:solidFill>
                  <a:srgbClr val="26253E"/>
                </a:solidFill>
                <a:latin typeface="Telegraf" pitchFamily="2" charset="77"/>
              </a:rPr>
              <a:t>Tämä heijastuu suoraa yrityksen suorituskykyyn, </a:t>
            </a:r>
            <a:r>
              <a:rPr lang="fi-FI" sz="2600" dirty="0">
                <a:solidFill>
                  <a:srgbClr val="26253E"/>
                </a:solidFill>
              </a:rPr>
              <a:t>kilpailukykyyn, ja lopulta myös yrityksen tulokseen. </a:t>
            </a:r>
            <a:endParaRPr lang="fi-FI" sz="2600" dirty="0">
              <a:latin typeface="Telegraf" pitchFamily="2" charset="77"/>
            </a:endParaRPr>
          </a:p>
        </p:txBody>
      </p:sp>
      <p:pic>
        <p:nvPicPr>
          <p:cNvPr id="11" name="Pladsholder til billede 10" descr="Et billede, der indeholder vektorgrafik&#10;&#10;Automatisk genereret beskrivelse">
            <a:extLst>
              <a:ext uri="{FF2B5EF4-FFF2-40B4-BE49-F238E27FC236}">
                <a16:creationId xmlns:a16="http://schemas.microsoft.com/office/drawing/2014/main" id="{8DCEEB46-727D-424E-B6D9-761305C770C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5560" r="5560"/>
          <a:stretch>
            <a:fillRect/>
          </a:stretch>
        </p:blipFill>
        <p:spPr>
          <a:xfrm>
            <a:off x="635540" y="1698896"/>
            <a:ext cx="3964401" cy="3965712"/>
          </a:xfrm>
        </p:spPr>
      </p:pic>
    </p:spTree>
    <p:extLst>
      <p:ext uri="{BB962C8B-B14F-4D97-AF65-F5344CB8AC3E}">
        <p14:creationId xmlns:p14="http://schemas.microsoft.com/office/powerpoint/2010/main" val="319379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6BEA9509-ED66-1540-8EF8-875A56E1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4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1C3081-395B-3F4B-ABD7-C4B132EA1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6786" y="2124805"/>
            <a:ext cx="6154989" cy="3967076"/>
          </a:xfrm>
        </p:spPr>
        <p:txBody>
          <a:bodyPr/>
          <a:lstStyle/>
          <a:p>
            <a:pPr lvl="0"/>
            <a:r>
              <a:rPr lang="fi-FI" sz="2000" dirty="0"/>
              <a:t>Haluatko säästää aikaa ja rahaa rekrytoinneissasi? </a:t>
            </a:r>
            <a:br>
              <a:rPr lang="fi-FI" sz="2000" dirty="0"/>
            </a:br>
            <a:endParaRPr lang="fi-FI" sz="2000" dirty="0"/>
          </a:p>
          <a:p>
            <a:pPr lvl="0"/>
            <a:r>
              <a:rPr lang="fi-FI" sz="2000" dirty="0"/>
              <a:t>Haluatko löytää laadukkaampia hakijoita? </a:t>
            </a:r>
            <a:br>
              <a:rPr lang="fi-FI" sz="2000" dirty="0"/>
            </a:br>
            <a:endParaRPr lang="fi-FI" sz="2000" dirty="0"/>
          </a:p>
          <a:p>
            <a:pPr lvl="0"/>
            <a:r>
              <a:rPr lang="fi-FI" sz="2000" dirty="0"/>
              <a:t>Haluaisitko vahvistaa rekrytointien laatua? </a:t>
            </a:r>
            <a:br>
              <a:rPr lang="fi-FI" sz="2000" dirty="0"/>
            </a:br>
            <a:endParaRPr lang="fi-FI" sz="2000" dirty="0"/>
          </a:p>
          <a:p>
            <a:pPr lvl="0"/>
            <a:r>
              <a:rPr lang="fi-FI" sz="2000" dirty="0"/>
              <a:t>Haluaisitko vaikeasti rekrytoitavia timanttisia osaajia yritykseesi? </a:t>
            </a:r>
            <a:br>
              <a:rPr lang="fi-FI" sz="2000" dirty="0"/>
            </a:br>
            <a:endParaRPr lang="fi-FI" sz="2000" dirty="0"/>
          </a:p>
          <a:p>
            <a:pPr lvl="0"/>
            <a:r>
              <a:rPr lang="fi-FI" sz="2000" dirty="0"/>
              <a:t>Entä nopeuttaa ja parantaa rekrytointejasi alusta loppuun?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9D7FF69-487D-034B-928C-38620383DBA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i-FI" b="1" dirty="0"/>
              <a:t>Käännetään tilanne ympäri</a:t>
            </a:r>
          </a:p>
        </p:txBody>
      </p:sp>
      <p:pic>
        <p:nvPicPr>
          <p:cNvPr id="19" name="Pladsholder til billede 13" descr="Et billede, der indeholder tekst, linjetegning&#10;&#10;Automatisk genereret beskrivelse">
            <a:extLst>
              <a:ext uri="{FF2B5EF4-FFF2-40B4-BE49-F238E27FC236}">
                <a16:creationId xmlns:a16="http://schemas.microsoft.com/office/drawing/2014/main" id="{E8A198F1-1766-F44C-BD5C-4E0F0EE037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50" b="150"/>
          <a:stretch>
            <a:fillRect/>
          </a:stretch>
        </p:blipFill>
        <p:spPr>
          <a:xfrm>
            <a:off x="556058" y="2124805"/>
            <a:ext cx="3968578" cy="3967076"/>
          </a:xfrm>
        </p:spPr>
      </p:pic>
    </p:spTree>
    <p:extLst>
      <p:ext uri="{BB962C8B-B14F-4D97-AF65-F5344CB8AC3E}">
        <p14:creationId xmlns:p14="http://schemas.microsoft.com/office/powerpoint/2010/main" val="271510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7C374-1ED1-7145-9C50-00A24A2F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 aika kohdata haasteet ja voittaa kilpailu parhaista osaajista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11A742-8208-8E44-B036-6A660FB37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582" y="4165379"/>
            <a:ext cx="4259547" cy="1913688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/>
              <a:t>Käyttäessä suosittelurekrytointityökalua hyödynnämme tehokkaasti </a:t>
            </a:r>
            <a:r>
              <a:rPr lang="fi-FI" sz="1600" b="1" dirty="0"/>
              <a:t>työntekijöiden verkostoja </a:t>
            </a:r>
            <a:r>
              <a:rPr lang="fi-FI" sz="1600" dirty="0"/>
              <a:t>ja saamme varmasti enemmän laadukkaita hakijoita jokaiseen avoimeen työpaikkaan. 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8EC968A-A1B4-EB42-A9AC-000AC9B2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DD65667-E928-6949-9083-91891C7B657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589384" y="3553381"/>
            <a:ext cx="4259547" cy="463070"/>
          </a:xfrm>
        </p:spPr>
        <p:txBody>
          <a:bodyPr/>
          <a:lstStyle/>
          <a:p>
            <a:r>
              <a:rPr lang="fi-FI" dirty="0"/>
              <a:t>Suosittelurekrytointityökalu </a:t>
            </a:r>
            <a:endParaRPr lang="da-DK" dirty="0"/>
          </a:p>
        </p:txBody>
      </p:sp>
      <p:pic>
        <p:nvPicPr>
          <p:cNvPr id="24" name="Pladsholder til indhold 23" descr="Badge Tick1 kontur">
            <a:extLst>
              <a:ext uri="{FF2B5EF4-FFF2-40B4-BE49-F238E27FC236}">
                <a16:creationId xmlns:a16="http://schemas.microsoft.com/office/drawing/2014/main" id="{B7EB32EE-337D-A74A-8584-D97C1D3B19FA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088" y="3637422"/>
            <a:ext cx="527050" cy="527050"/>
          </a:xfrm>
        </p:spPr>
      </p:pic>
      <p:pic>
        <p:nvPicPr>
          <p:cNvPr id="47" name="Pladsholder til indhold 46" descr="Et billede, der indeholder vektorgrafik&#10;&#10;Automatisk genereret beskrivelse">
            <a:extLst>
              <a:ext uri="{FF2B5EF4-FFF2-40B4-BE49-F238E27FC236}">
                <a16:creationId xmlns:a16="http://schemas.microsoft.com/office/drawing/2014/main" id="{DB7F3444-D290-BF42-B90F-A5894B971C6E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5"/>
          <a:stretch>
            <a:fillRect/>
          </a:stretch>
        </p:blipFill>
        <p:spPr>
          <a:xfrm>
            <a:off x="7429500" y="2303139"/>
            <a:ext cx="3935413" cy="3504260"/>
          </a:xfrm>
        </p:spPr>
      </p:pic>
    </p:spTree>
    <p:extLst>
      <p:ext uri="{BB962C8B-B14F-4D97-AF65-F5344CB8AC3E}">
        <p14:creationId xmlns:p14="http://schemas.microsoft.com/office/powerpoint/2010/main" val="267875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77A63-C345-B047-81C6-5DE8B0A4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28900"/>
            <a:ext cx="10609287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Miten suosittelut auttaa meitä?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5A0F803-726A-2348-97E9-670168A2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500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3" y="1903763"/>
            <a:ext cx="10517711" cy="15252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4000" dirty="0">
                <a:latin typeface="Telegraf" pitchFamily="2" charset="77"/>
              </a:rPr>
              <a:t>Vahvat prosessit ja </a:t>
            </a:r>
          </a:p>
          <a:p>
            <a:r>
              <a:rPr lang="fi-FI" sz="4000" dirty="0">
                <a:latin typeface="Telegraf" pitchFamily="2" charset="77"/>
              </a:rPr>
              <a:t>laadukkaammat hakijat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ABE05-85B2-0F4C-99EA-1A00769E0A62}"/>
              </a:ext>
            </a:extLst>
          </p:cNvPr>
          <p:cNvSpPr txBox="1">
            <a:spLocks/>
          </p:cNvSpPr>
          <p:nvPr/>
        </p:nvSpPr>
        <p:spPr>
          <a:xfrm>
            <a:off x="5207203" y="3550405"/>
            <a:ext cx="6050410" cy="1411339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i-FI" sz="2000" dirty="0">
                <a:latin typeface="Telegraf" pitchFamily="2" charset="77"/>
              </a:rPr>
              <a:t>Digitaalisella suosittelurekrytointityökalulla voimme saada </a:t>
            </a:r>
            <a:r>
              <a:rPr lang="fi-FI" sz="2000" b="1" dirty="0">
                <a:latin typeface="Telegraf" pitchFamily="2" charset="77"/>
              </a:rPr>
              <a:t>enemmän ja varmasti hyvälaatuisia hakijoita. </a:t>
            </a:r>
            <a:r>
              <a:rPr lang="fi-FI" sz="2000" dirty="0">
                <a:latin typeface="Telegraf" pitchFamily="2" charset="77"/>
              </a:rPr>
              <a:t>Työntekijämme tietävät verkostonsa ja niinpä voimme luottaa hakijoiden laatuun. </a:t>
            </a:r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7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528396" y="1677574"/>
            <a:ext cx="138691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0" dirty="0">
                <a:solidFill>
                  <a:srgbClr val="26253E"/>
                </a:solidFill>
                <a:latin typeface="Telegraf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248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7" y="3481878"/>
            <a:ext cx="8045450" cy="1600200"/>
          </a:xfrm>
        </p:spPr>
        <p:txBody>
          <a:bodyPr/>
          <a:lstStyle/>
          <a:p>
            <a:pPr lvl="0"/>
            <a:r>
              <a:rPr lang="fi-FI" sz="3200" dirty="0"/>
              <a:t>Hakija lukee jopa 90 % varmuudella  työpaikkailmoituksen tarkasti kun se on tullut henkilöltä, jonka hakija jo tuntee ja johon hän luottaa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7574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90%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2624661-9E5F-1646-85F2-DA9BA68AF271}"/>
              </a:ext>
            </a:extLst>
          </p:cNvPr>
          <p:cNvSpPr txBox="1"/>
          <p:nvPr/>
        </p:nvSpPr>
        <p:spPr>
          <a:xfrm>
            <a:off x="10299135" y="6323523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Talentech</a:t>
            </a:r>
            <a:r>
              <a:rPr lang="en-US" sz="1000" dirty="0"/>
              <a:t> Survey, 2022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423237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8" y="3311059"/>
            <a:ext cx="7835587" cy="1600200"/>
          </a:xfrm>
        </p:spPr>
        <p:txBody>
          <a:bodyPr/>
          <a:lstStyle/>
          <a:p>
            <a:pPr lvl="0"/>
            <a:r>
              <a:rPr lang="fi-FI" sz="3200" dirty="0"/>
              <a:t>70 % harkitsee työtä tosissaan kun joku hänen verkostostaan on suositellut häntä tehtävään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6725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70%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FE48754-8A99-D843-8DD9-C7FD8417EEC5}"/>
              </a:ext>
            </a:extLst>
          </p:cNvPr>
          <p:cNvSpPr txBox="1"/>
          <p:nvPr/>
        </p:nvSpPr>
        <p:spPr>
          <a:xfrm>
            <a:off x="10299135" y="6323523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Talentech</a:t>
            </a:r>
            <a:r>
              <a:rPr lang="en-US" sz="1000" dirty="0"/>
              <a:t> Survey, 2022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2696000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lentech">
      <a:dk1>
        <a:srgbClr val="26243E"/>
      </a:dk1>
      <a:lt1>
        <a:srgbClr val="FFFFFF"/>
      </a:lt1>
      <a:dk2>
        <a:srgbClr val="26243E"/>
      </a:dk2>
      <a:lt2>
        <a:srgbClr val="E7E6E6"/>
      </a:lt2>
      <a:accent1>
        <a:srgbClr val="26243E"/>
      </a:accent1>
      <a:accent2>
        <a:srgbClr val="FFCFCD"/>
      </a:accent2>
      <a:accent3>
        <a:srgbClr val="E7E6E6"/>
      </a:accent3>
      <a:accent4>
        <a:srgbClr val="FFC870"/>
      </a:accent4>
      <a:accent5>
        <a:srgbClr val="3FC3B3"/>
      </a:accent5>
      <a:accent6>
        <a:srgbClr val="D04348"/>
      </a:accent6>
      <a:hlink>
        <a:srgbClr val="41405E"/>
      </a:hlink>
      <a:folHlink>
        <a:srgbClr val="26243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21574</TotalTime>
  <Words>510</Words>
  <Application>Microsoft Macintosh PowerPoint</Application>
  <PresentationFormat>Widescreen</PresentationFormat>
  <Paragraphs>103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Telegraf</vt:lpstr>
      <vt:lpstr>Times New Roman</vt:lpstr>
      <vt:lpstr>Wingdings</vt:lpstr>
      <vt:lpstr>Office Theme</vt:lpstr>
      <vt:lpstr>PowerPoint Presentation</vt:lpstr>
      <vt:lpstr>Oikeiden osaajien löytäminen …Ja heidän rekrytoiminen muuttuu päivä päivältä haastavammaksi. </vt:lpstr>
      <vt:lpstr>PowerPoint Presentation</vt:lpstr>
      <vt:lpstr>PowerPoint Presentation</vt:lpstr>
      <vt:lpstr>On aika kohdata haasteet ja voittaa kilpailu parhaista osaajista </vt:lpstr>
      <vt:lpstr>Miten suosittelut auttaa meitä?</vt:lpstr>
      <vt:lpstr>PowerPoint Presentation</vt:lpstr>
      <vt:lpstr>Hakija lukee jopa 90 % varmuudella  työpaikkailmoituksen tarkasti kun se on tullut henkilöltä, jonka hakija jo tuntee ja johon hän luottaa </vt:lpstr>
      <vt:lpstr>70 % harkitsee työtä tosissaan kun joku hänen verkostostaan on suositellut häntä tehtävään </vt:lpstr>
      <vt:lpstr>PowerPoint Presentation</vt:lpstr>
      <vt:lpstr>Tarvitsemme noin 7 suosittelua, jotta löydämme sopivan hakijan. Kun puolestaan normaaleja käytäntöjä käytettäessä tarvitsemme noin  118 hakemusta löytääksemme sen oikean </vt:lpstr>
      <vt:lpstr>Suosittelurekrytointityökalu voi lyhentää rekrytointiprosesseja jopa 50 %</vt:lpstr>
      <vt:lpstr>PowerPoint Presentation</vt:lpstr>
      <vt:lpstr>Suosittelujen kautta rekrytoidut uudet työntekijät ovat jopa 25 % tuottavampia. </vt:lpstr>
      <vt:lpstr>PowerPoint Presentation</vt:lpstr>
      <vt:lpstr>Suosittelujen kautta palkatut työntekijät pysyvät jopa 30 % kauemmin yrityksessä</vt:lpstr>
      <vt:lpstr>Kiteytettynä…  Digitaaliset suosittelut nopeuttavat rekrytointien läpimenoaikaa, parantavat rekrytointien laatua ja uusien työntekijöiden sitoutumista. Tämä tietysti säästää aikaa ja rahaa!  </vt:lpstr>
      <vt:lpstr>…Ei siinä kaikki!</vt:lpstr>
      <vt:lpstr>PowerPoint Presentation</vt:lpstr>
      <vt:lpstr>PowerPoint Presentation</vt:lpstr>
      <vt:lpstr> Teimme sinulle kaiken valmiiksi – listasimme myös  järjestelmän vaatimusmäärittelyt sinun vapaaseen käyttöösi  Katso tästä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Anette Larsen</dc:creator>
  <cp:lastModifiedBy>Angelika Toivanen</cp:lastModifiedBy>
  <cp:revision>366</cp:revision>
  <dcterms:created xsi:type="dcterms:W3CDTF">2022-07-05T19:57:09Z</dcterms:created>
  <dcterms:modified xsi:type="dcterms:W3CDTF">2022-11-10T10:29:36Z</dcterms:modified>
</cp:coreProperties>
</file>