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sldIdLst>
    <p:sldId id="422" r:id="rId2"/>
    <p:sldId id="423" r:id="rId3"/>
    <p:sldId id="424" r:id="rId4"/>
    <p:sldId id="425" r:id="rId5"/>
    <p:sldId id="517" r:id="rId6"/>
    <p:sldId id="513" r:id="rId7"/>
    <p:sldId id="514" r:id="rId8"/>
    <p:sldId id="428" r:id="rId9"/>
    <p:sldId id="429" r:id="rId10"/>
    <p:sldId id="515" r:id="rId11"/>
    <p:sldId id="430" r:id="rId12"/>
    <p:sldId id="431" r:id="rId13"/>
    <p:sldId id="518" r:id="rId14"/>
    <p:sldId id="432" r:id="rId15"/>
    <p:sldId id="434" r:id="rId16"/>
    <p:sldId id="442" r:id="rId17"/>
    <p:sldId id="519" r:id="rId18"/>
    <p:sldId id="331" r:id="rId19"/>
    <p:sldId id="470" r:id="rId20"/>
    <p:sldId id="471" r:id="rId21"/>
    <p:sldId id="327" r:id="rId22"/>
    <p:sldId id="445" r:id="rId23"/>
    <p:sldId id="440" r:id="rId24"/>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36"/>
    <p:restoredTop sz="95890"/>
  </p:normalViewPr>
  <p:slideViewPr>
    <p:cSldViewPr snapToGrid="0" snapToObjects="1">
      <p:cViewPr>
        <p:scale>
          <a:sx n="100" d="100"/>
          <a:sy n="100" d="100"/>
        </p:scale>
        <p:origin x="936" y="360"/>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07.11.2022</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3</a:t>
            </a:fld>
            <a:endParaRPr lang="da-DK" dirty="0"/>
          </a:p>
        </p:txBody>
      </p:sp>
    </p:spTree>
    <p:extLst>
      <p:ext uri="{BB962C8B-B14F-4D97-AF65-F5344CB8AC3E}">
        <p14:creationId xmlns:p14="http://schemas.microsoft.com/office/powerpoint/2010/main" val="394613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7</a:t>
            </a:fld>
            <a:endParaRPr lang="da-DK" dirty="0"/>
          </a:p>
        </p:txBody>
      </p:sp>
    </p:spTree>
    <p:extLst>
      <p:ext uri="{BB962C8B-B14F-4D97-AF65-F5344CB8AC3E}">
        <p14:creationId xmlns:p14="http://schemas.microsoft.com/office/powerpoint/2010/main" val="3609759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12</a:t>
            </a:fld>
            <a:endParaRPr lang="da-DK" dirty="0"/>
          </a:p>
        </p:txBody>
      </p:sp>
    </p:spTree>
    <p:extLst>
      <p:ext uri="{BB962C8B-B14F-4D97-AF65-F5344CB8AC3E}">
        <p14:creationId xmlns:p14="http://schemas.microsoft.com/office/powerpoint/2010/main" val="25066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13</a:t>
            </a:fld>
            <a:endParaRPr lang="da-DK" dirty="0"/>
          </a:p>
        </p:txBody>
      </p:sp>
    </p:spTree>
    <p:extLst>
      <p:ext uri="{BB962C8B-B14F-4D97-AF65-F5344CB8AC3E}">
        <p14:creationId xmlns:p14="http://schemas.microsoft.com/office/powerpoint/2010/main" val="227899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21</a:t>
            </a:fld>
            <a:endParaRPr lang="da-DK" dirty="0"/>
          </a:p>
        </p:txBody>
      </p:sp>
    </p:spTree>
    <p:extLst>
      <p:ext uri="{BB962C8B-B14F-4D97-AF65-F5344CB8AC3E}">
        <p14:creationId xmlns:p14="http://schemas.microsoft.com/office/powerpoint/2010/main" val="1382246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23</a:t>
            </a:fld>
            <a:endParaRPr lang="da-DK" dirty="0"/>
          </a:p>
        </p:txBody>
      </p:sp>
    </p:spTree>
    <p:extLst>
      <p:ext uri="{BB962C8B-B14F-4D97-AF65-F5344CB8AC3E}">
        <p14:creationId xmlns:p14="http://schemas.microsoft.com/office/powerpoint/2010/main" val="42663807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7. november 2022</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7.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7. november 2022</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7.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7.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7.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7.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7.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7. november 2022</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7. november 2022</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7.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7.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7. november 2022</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7. november 2022</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content.talentech.com/fi/offboarding-tyokalun-vaatimukset" TargetMode="External"/><Relationship Id="rId2" Type="http://schemas.openxmlformats.org/officeDocument/2006/relationships/notesSlide" Target="../notesSlides/notesSlide5.xml"/><Relationship Id="rId1" Type="http://schemas.openxmlformats.org/officeDocument/2006/relationships/slideLayout" Target="../slideLayouts/slideLayout20.xml"/><Relationship Id="rId4" Type="http://schemas.openxmlformats.org/officeDocument/2006/relationships/image" Target="../media/image44.png"/></Relationships>
</file>

<file path=ppt/slides/_rels/slide22.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content.talentech.com/fi/offboarding-tyokalun-vaatimukset"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Your one click pitch template</a:t>
            </a: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fi-FI" sz="1800" dirty="0">
                <a:solidFill>
                  <a:srgbClr val="26253E"/>
                </a:solidFill>
                <a:latin typeface="Telegraf" pitchFamily="2" charset="77"/>
              </a:rPr>
              <a:t>Vakuutetaan pomosi yhdessä</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1062886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5900" b="1" dirty="0">
                <a:solidFill>
                  <a:srgbClr val="26253E"/>
                </a:solidFill>
                <a:latin typeface="Telegraf" pitchFamily="2" charset="77"/>
              </a:rPr>
              <a:t>Offboarding-</a:t>
            </a:r>
            <a:r>
              <a:rPr lang="fi-FI" sz="5900" b="1" dirty="0">
                <a:solidFill>
                  <a:srgbClr val="26253E"/>
                </a:solidFill>
                <a:latin typeface="Telegraf" pitchFamily="2" charset="77"/>
              </a:rPr>
              <a:t>järjestelmä</a:t>
            </a:r>
          </a:p>
        </p:txBody>
      </p:sp>
    </p:spTree>
    <p:extLst>
      <p:ext uri="{BB962C8B-B14F-4D97-AF65-F5344CB8AC3E}">
        <p14:creationId xmlns:p14="http://schemas.microsoft.com/office/powerpoint/2010/main" val="743506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89203"/>
            <a:ext cx="10517711" cy="982328"/>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fi-FI" sz="4000" dirty="0">
                <a:latin typeface="Telegraf" pitchFamily="2" charset="77"/>
              </a:rPr>
              <a:t>Arvokasta palautetta</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180546" y="3576151"/>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fi-FI" sz="2000" dirty="0">
                <a:latin typeface="Telegraf" pitchFamily="2" charset="77"/>
              </a:rPr>
              <a:t>Digitaalisen </a:t>
            </a:r>
            <a:r>
              <a:rPr lang="fi-FI" sz="2000" dirty="0" err="1">
                <a:latin typeface="Telegraf" pitchFamily="2" charset="77"/>
              </a:rPr>
              <a:t>offboarding</a:t>
            </a:r>
            <a:r>
              <a:rPr lang="fi-FI" sz="2000" dirty="0">
                <a:latin typeface="Telegraf" pitchFamily="2" charset="77"/>
              </a:rPr>
              <a:t>-järjestelmän avulla voimme saada lähtijöiltä arvokasta palautetta, jonka avulla voimme kehittyä. Lähtijöiltä saatu palaute on sekä </a:t>
            </a:r>
            <a:r>
              <a:rPr lang="fi-FI" sz="2000" dirty="0" err="1">
                <a:latin typeface="Telegraf" pitchFamily="2" charset="77"/>
              </a:rPr>
              <a:t>HR:lle</a:t>
            </a:r>
            <a:r>
              <a:rPr lang="fi-FI" sz="2000" dirty="0">
                <a:latin typeface="Telegraf" pitchFamily="2" charset="77"/>
              </a:rPr>
              <a:t> että johdolle tärkeää tietoa, jonka avulla </a:t>
            </a:r>
            <a:r>
              <a:rPr lang="fi-FI" sz="2000" b="1" dirty="0">
                <a:latin typeface="Telegraf" pitchFamily="2" charset="77"/>
              </a:rPr>
              <a:t>voimme saavuttaa tavoitteet ja odotukset tulevaisuudessa</a:t>
            </a:r>
            <a:r>
              <a:rPr lang="fi-FI" sz="2000" dirty="0">
                <a:latin typeface="Telegraf" pitchFamily="2" charset="77"/>
              </a:rPr>
              <a:t>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10</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2</a:t>
            </a:r>
          </a:p>
        </p:txBody>
      </p:sp>
    </p:spTree>
    <p:extLst>
      <p:ext uri="{BB962C8B-B14F-4D97-AF65-F5344CB8AC3E}">
        <p14:creationId xmlns:p14="http://schemas.microsoft.com/office/powerpoint/2010/main" val="1360646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127576"/>
            <a:ext cx="7742071" cy="2871788"/>
          </a:xfrm>
        </p:spPr>
        <p:txBody>
          <a:bodyPr/>
          <a:lstStyle/>
          <a:p>
            <a:pPr lvl="0"/>
            <a:r>
              <a:rPr lang="fi-FI" sz="3200" dirty="0"/>
              <a:t>52 prosenttia irtisanoutuneista kertoo, että yritys olisi voinut tehdä jotain estääkseen lähtemisen  </a:t>
            </a:r>
            <a:r>
              <a:rPr lang="en-US" u="sng"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88607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52%</a:t>
            </a:r>
          </a:p>
        </p:txBody>
      </p:sp>
    </p:spTree>
    <p:extLst>
      <p:ext uri="{BB962C8B-B14F-4D97-AF65-F5344CB8AC3E}">
        <p14:creationId xmlns:p14="http://schemas.microsoft.com/office/powerpoint/2010/main" val="2327367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127576"/>
            <a:ext cx="8899358" cy="2845101"/>
          </a:xfrm>
        </p:spPr>
        <p:txBody>
          <a:bodyPr/>
          <a:lstStyle/>
          <a:p>
            <a:pPr lvl="0"/>
            <a:r>
              <a:rPr lang="fi-FI" dirty="0"/>
              <a:t>51% sanoo, että yksikään johtaja ei kysynyt heidän työtyytyväisyydestään tai tulevaisuudesta lähtöä edeltävien 3 kuukauden aikana </a:t>
            </a:r>
            <a:r>
              <a:rPr lang="en-US" u="sng"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38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51%</a:t>
            </a:r>
          </a:p>
        </p:txBody>
      </p:sp>
    </p:spTree>
    <p:extLst>
      <p:ext uri="{BB962C8B-B14F-4D97-AF65-F5344CB8AC3E}">
        <p14:creationId xmlns:p14="http://schemas.microsoft.com/office/powerpoint/2010/main" val="314292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38406"/>
            <a:ext cx="10517711" cy="1033125"/>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fi-FI" sz="4000" dirty="0">
                <a:latin typeface="Telegraf" pitchFamily="2" charset="77"/>
              </a:rPr>
              <a:t>Työnantajabrändi</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4"/>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fi-FI" sz="2000" dirty="0">
                <a:latin typeface="Telegraf" pitchFamily="2" charset="77"/>
              </a:rPr>
              <a:t>Digitaalisen </a:t>
            </a:r>
            <a:r>
              <a:rPr lang="fi-FI" sz="2000" dirty="0" err="1">
                <a:latin typeface="Telegraf" pitchFamily="2" charset="77"/>
              </a:rPr>
              <a:t>offboarding</a:t>
            </a:r>
            <a:r>
              <a:rPr lang="fi-FI" sz="2000" dirty="0">
                <a:latin typeface="Telegraf" pitchFamily="2" charset="77"/>
              </a:rPr>
              <a:t>-järjestelmän avulla voimme sanoa hyvästit kunnioittavasti ja arvokkaasti riippumatta lähdön syystä. Ja automatisoiduilla </a:t>
            </a:r>
            <a:r>
              <a:rPr lang="fi-FI" sz="2000" dirty="0" err="1">
                <a:latin typeface="Telegraf" pitchFamily="2" charset="77"/>
              </a:rPr>
              <a:t>offboarding</a:t>
            </a:r>
            <a:r>
              <a:rPr lang="fi-FI" sz="2000" dirty="0">
                <a:latin typeface="Telegraf" pitchFamily="2" charset="77"/>
              </a:rPr>
              <a:t>-prosesseilla sekä inhimillisellä viestinnällä ja palautteella voimme varmistaa, että osoitamme lähtijöille, että olemme arvostaneet heidän työtään. Voimme  jopa kannustaa heitä palaamaan jonain päivänä.
</a:t>
            </a:r>
            <a:endParaRPr lang="en-US" sz="2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13</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2029861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2408719"/>
            <a:ext cx="8115951" cy="3087988"/>
          </a:xfrm>
        </p:spPr>
        <p:txBody>
          <a:bodyPr/>
          <a:lstStyle/>
          <a:p>
            <a:pPr lvl="0"/>
            <a:br>
              <a:rPr lang="en-US" dirty="0"/>
            </a:br>
            <a:r>
              <a:rPr lang="fi-FI" dirty="0"/>
              <a:t>40 % prosenttia voisi harkita palaavansa yritykseen töihin. Tämä tietenkin säästäisi 1/3-2/3 rekrytointikustannuksista </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14</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8081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40%</a:t>
            </a:r>
          </a:p>
        </p:txBody>
      </p:sp>
    </p:spTree>
    <p:extLst>
      <p:ext uri="{BB962C8B-B14F-4D97-AF65-F5344CB8AC3E}">
        <p14:creationId xmlns:p14="http://schemas.microsoft.com/office/powerpoint/2010/main" val="1865058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429000"/>
            <a:ext cx="8342146" cy="1795779"/>
          </a:xfrm>
        </p:spPr>
        <p:txBody>
          <a:bodyPr/>
          <a:lstStyle/>
          <a:p>
            <a:pPr lvl="0"/>
            <a:r>
              <a:rPr lang="fi-FI" dirty="0"/>
              <a:t>80 % kertoo, että heidän edeltävillä työnantajilla ei ollut johdonmukaista strategiaa kannustaa heitä palaamaan</a:t>
            </a:r>
            <a:endParaRPr lang="fi-FI" sz="24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43059"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80%</a:t>
            </a:r>
          </a:p>
        </p:txBody>
      </p:sp>
    </p:spTree>
    <p:extLst>
      <p:ext uri="{BB962C8B-B14F-4D97-AF65-F5344CB8AC3E}">
        <p14:creationId xmlns:p14="http://schemas.microsoft.com/office/powerpoint/2010/main" val="1677403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308445"/>
            <a:ext cx="8113546" cy="1795779"/>
          </a:xfrm>
        </p:spPr>
        <p:txBody>
          <a:bodyPr/>
          <a:lstStyle/>
          <a:p>
            <a:pPr lvl="0"/>
            <a:r>
              <a:rPr lang="fi-FI" dirty="0"/>
              <a:t>64 % sanoo ettei yrityksiä juurikaan kiinnostanut työntekijöiden tulevaisuus ja heillä ei ollut strategiaa suhteen ylläpitoon  </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64%</a:t>
            </a:r>
          </a:p>
        </p:txBody>
      </p:sp>
    </p:spTree>
    <p:extLst>
      <p:ext uri="{BB962C8B-B14F-4D97-AF65-F5344CB8AC3E}">
        <p14:creationId xmlns:p14="http://schemas.microsoft.com/office/powerpoint/2010/main" val="1547054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01761" y="1464149"/>
            <a:ext cx="8988478" cy="4385787"/>
          </a:xfrm>
        </p:spPr>
        <p:txBody>
          <a:bodyPr/>
          <a:lstStyle/>
          <a:p>
            <a:r>
              <a:rPr lang="fi-FI" sz="4000" dirty="0"/>
              <a:t>Kiteytettynä</a:t>
            </a:r>
            <a:br>
              <a:rPr lang="fi-FI" dirty="0"/>
            </a:br>
            <a:r>
              <a:rPr lang="fi-FI" b="0" dirty="0"/>
              <a:t>Digitaalisen </a:t>
            </a:r>
            <a:r>
              <a:rPr lang="fi-FI" b="0" dirty="0" err="1"/>
              <a:t>offboarding</a:t>
            </a:r>
            <a:r>
              <a:rPr lang="fi-FI" b="0" dirty="0"/>
              <a:t>-järjestelmän avulla voimme suojata tietoa ja osaamista ja samalla minimoida datan menetyksen ja tietoturvariskit. Lähtijöiltä saatu palaute auttaa meitä kehittymään jatkossa ja osoitamme lähtijöille, että olemme arvostaneet heidän työtään. Lisäämme todennäköisyyttä, että lähtijät suosittelevat meitä työnantajana ja ehkä jopa palaavat jonain päivänä takaisin.</a:t>
            </a:r>
            <a:endParaRPr lang="fi-FI"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17</a:t>
            </a:fld>
            <a:endParaRPr lang="da-DK"/>
          </a:p>
        </p:txBody>
      </p:sp>
    </p:spTree>
    <p:extLst>
      <p:ext uri="{BB962C8B-B14F-4D97-AF65-F5344CB8AC3E}">
        <p14:creationId xmlns:p14="http://schemas.microsoft.com/office/powerpoint/2010/main" val="3680104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fi-FI" dirty="0"/>
              <a:t>…Ei siinä kaikki!</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18</a:t>
            </a:fld>
            <a:endParaRPr lang="da-DK"/>
          </a:p>
        </p:txBody>
      </p:sp>
    </p:spTree>
    <p:extLst>
      <p:ext uri="{BB962C8B-B14F-4D97-AF65-F5344CB8AC3E}">
        <p14:creationId xmlns:p14="http://schemas.microsoft.com/office/powerpoint/2010/main" val="2757891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19</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fi-FI" sz="2400" dirty="0"/>
              <a:t>Digitaaliset ja automatisoidut prosessit vapauttavat sisäisiä resursseja </a:t>
            </a:r>
          </a:p>
          <a:p>
            <a:r>
              <a:rPr lang="fi-FI" sz="2400" dirty="0"/>
              <a:t>Et tarvitse omaa IT-osaajaa päivittäiseen ylläpitoon</a:t>
            </a:r>
          </a:p>
          <a:p>
            <a:r>
              <a:rPr lang="fi-FI" sz="2400" dirty="0"/>
              <a:t>Saat meiltä paikallista tukea joka arkipäivä klo 9-17</a:t>
            </a:r>
          </a:p>
          <a:p>
            <a:pPr lvl="0"/>
            <a:r>
              <a:rPr lang="fi-FI" sz="2400" dirty="0"/>
              <a:t>Konsultointia tarpeidesi mukaan </a:t>
            </a:r>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372748"/>
            <a:ext cx="8681357" cy="758440"/>
          </a:xfrm>
        </p:spPr>
        <p:txBody>
          <a:bodyPr/>
          <a:lstStyle/>
          <a:p>
            <a:pPr>
              <a:lnSpc>
                <a:spcPct val="100000"/>
              </a:lnSpc>
            </a:pPr>
            <a:r>
              <a:rPr lang="fi-FI" sz="3600" b="1" dirty="0"/>
              <a:t>Kuin oma digitaalinen HR-assistentti</a:t>
            </a:r>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4091800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129150" y="2521953"/>
            <a:ext cx="9933700" cy="2699919"/>
          </a:xfrm>
        </p:spPr>
        <p:txBody>
          <a:bodyPr anchor="t">
            <a:noAutofit/>
          </a:bodyPr>
          <a:lstStyle/>
          <a:p>
            <a:pPr>
              <a:lnSpc>
                <a:spcPct val="100000"/>
              </a:lnSpc>
            </a:pPr>
            <a:r>
              <a:rPr lang="fi-FI" sz="5400" dirty="0">
                <a:solidFill>
                  <a:srgbClr val="000000"/>
                </a:solidFill>
                <a:ea typeface="Times New Roman" panose="02020603050405020304" pitchFamily="18" charset="0"/>
              </a:rPr>
              <a:t>Työntekijän korvaamisen kustannukset ovat kalliita. </a:t>
            </a:r>
            <a:br>
              <a:rPr lang="fi-FI" sz="5400" dirty="0">
                <a:solidFill>
                  <a:srgbClr val="000000"/>
                </a:solidFill>
                <a:ea typeface="Times New Roman" panose="02020603050405020304" pitchFamily="18" charset="0"/>
              </a:rPr>
            </a:br>
            <a:r>
              <a:rPr lang="fi-FI" sz="5400" dirty="0">
                <a:solidFill>
                  <a:srgbClr val="000000"/>
                </a:solidFill>
                <a:ea typeface="Times New Roman" panose="02020603050405020304" pitchFamily="18" charset="0"/>
              </a:rPr>
              <a:t>Erittäin kalliita. </a:t>
            </a:r>
            <a:r>
              <a:rPr lang="en-US" sz="5400" dirty="0">
                <a:solidFill>
                  <a:srgbClr val="000000"/>
                </a:solidFill>
                <a:ea typeface="Times New Roman" panose="02020603050405020304" pitchFamily="18" charset="0"/>
              </a:rPr>
              <a:t>
</a:t>
            </a:r>
            <a:endParaRPr lang="da-DK" sz="54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2091563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20</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838200" y="2112249"/>
            <a:ext cx="6491991" cy="3967076"/>
          </a:xfrm>
        </p:spPr>
        <p:txBody>
          <a:bodyPr/>
          <a:lstStyle/>
          <a:p>
            <a:pPr marL="0" indent="0">
              <a:buNone/>
            </a:pPr>
            <a:r>
              <a:rPr lang="fi-FI" b="1" dirty="0"/>
              <a:t>Kyllä, </a:t>
            </a:r>
          </a:p>
          <a:p>
            <a:pPr marL="0" indent="0">
              <a:buNone/>
            </a:pPr>
            <a:endParaRPr lang="da-DK" dirty="0"/>
          </a:p>
          <a:p>
            <a:r>
              <a:rPr lang="fi-FI" dirty="0"/>
              <a:t>100% GDPR-vaatimusten mukainen</a:t>
            </a:r>
          </a:p>
          <a:p>
            <a:pPr marL="0" indent="0">
              <a:buNone/>
            </a:pPr>
            <a:r>
              <a:rPr lang="en-GB" sz="100" dirty="0" err="1">
                <a:latin typeface="Telegraf" pitchFamily="2" charset="77"/>
              </a:rPr>
              <a:t>e’ll</a:t>
            </a:r>
            <a:r>
              <a:rPr lang="en-GB" sz="100" dirty="0">
                <a:latin typeface="Telegraf" pitchFamily="2" charset="77"/>
              </a:rPr>
              <a:t> always have candidate &amp; employee consent</a:t>
            </a:r>
          </a:p>
          <a:p>
            <a:pPr lvl="4"/>
            <a:r>
              <a:rPr lang="fi-FI" sz="1400" dirty="0">
                <a:latin typeface="Telegraf" pitchFamily="2" charset="77"/>
              </a:rPr>
              <a:t>Poistamiskäytännöt &amp; käyttäjän hallinta</a:t>
            </a:r>
          </a:p>
          <a:p>
            <a:pPr lvl="4"/>
            <a:r>
              <a:rPr lang="fi-FI" sz="1400" dirty="0">
                <a:latin typeface="Telegraf" pitchFamily="2" charset="77"/>
              </a:rPr>
              <a:t>Ulkoiset IT toimijat tarkastavat toimintaa</a:t>
            </a:r>
          </a:p>
          <a:p>
            <a:pPr lvl="4"/>
            <a:r>
              <a:rPr lang="fi-FI" sz="1400" dirty="0">
                <a:latin typeface="Telegraf" pitchFamily="2" charset="77"/>
              </a:rPr>
              <a:t>Suojattu datan varastointi</a:t>
            </a:r>
          </a:p>
          <a:p>
            <a:pPr lvl="4"/>
            <a:r>
              <a:rPr lang="fi-FI" sz="1400" dirty="0">
                <a:latin typeface="Telegraf" pitchFamily="2" charset="77"/>
              </a:rPr>
              <a:t>Datan prosessointi on meille varmistettu</a:t>
            </a: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a:xfrm>
            <a:off x="838200" y="1403040"/>
            <a:ext cx="6983413" cy="630237"/>
          </a:xfrm>
        </p:spPr>
        <p:txBody>
          <a:bodyPr/>
          <a:lstStyle/>
          <a:p>
            <a:pPr>
              <a:lnSpc>
                <a:spcPct val="100000"/>
              </a:lnSpc>
            </a:pPr>
            <a:r>
              <a:rPr lang="fi-FI" b="1" dirty="0"/>
              <a:t>Jos vielä mietit…</a:t>
            </a:r>
          </a:p>
        </p:txBody>
      </p:sp>
    </p:spTree>
    <p:extLst>
      <p:ext uri="{BB962C8B-B14F-4D97-AF65-F5344CB8AC3E}">
        <p14:creationId xmlns:p14="http://schemas.microsoft.com/office/powerpoint/2010/main" val="4160994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8" y="3156653"/>
            <a:ext cx="5397207" cy="2554200"/>
          </a:xfrm>
        </p:spPr>
        <p:txBody>
          <a:bodyPr/>
          <a:lstStyle/>
          <a:p>
            <a:br>
              <a:rPr lang="en-US" dirty="0">
                <a:latin typeface="Telegraf" pitchFamily="2" charset="77"/>
              </a:rPr>
            </a:br>
            <a:r>
              <a:rPr lang="fi-FI" dirty="0">
                <a:latin typeface="Telegraf" pitchFamily="2" charset="77"/>
              </a:rPr>
              <a:t>Teimme sinulle kaiken valmiiksi – listasimme myös  järjestelmän vaatimusmäärittelyt sinun vapaaseen käyttöösi</a:t>
            </a:r>
            <a:br>
              <a:rPr lang="en-US" dirty="0">
                <a:latin typeface="Telegraf" pitchFamily="2" charset="77"/>
              </a:rPr>
            </a:br>
            <a:br>
              <a:rPr lang="en-US" dirty="0">
                <a:latin typeface="Telegraf" pitchFamily="2" charset="77"/>
              </a:rPr>
            </a:br>
            <a:r>
              <a:rPr lang="en-US" sz="2000" b="0" u="sng" dirty="0">
                <a:latin typeface="Telegraf" pitchFamily="2" charset="77"/>
                <a:hlinkClick r:id="rId3" tooltip="Katso tästä"/>
              </a:rPr>
              <a:t>Katso tästä</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21</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4">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2485433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22</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41364" y="2026485"/>
            <a:ext cx="5838542" cy="4366916"/>
          </a:xfrm>
        </p:spPr>
        <p:txBody>
          <a:bodyPr/>
          <a:lstStyle/>
          <a:p>
            <a:pPr lvl="0"/>
            <a:r>
              <a:rPr lang="fi-FI" sz="2000" dirty="0"/>
              <a:t>Haluamme turvata tiedon ja varmistaa sen jäämisen yritykseen!</a:t>
            </a:r>
            <a:br>
              <a:rPr lang="fi-FI" sz="2000" dirty="0"/>
            </a:br>
            <a:r>
              <a:rPr lang="fi-FI" sz="2000" dirty="0"/>
              <a:t>
Haluamme välttää tietoturva- ja luottamuksellisuusrikkomukset!</a:t>
            </a:r>
            <a:br>
              <a:rPr lang="fi-FI" sz="2000" dirty="0"/>
            </a:br>
            <a:r>
              <a:rPr lang="fi-FI" sz="2000" dirty="0"/>
              <a:t>
Haluamme suojella työnantajabrändiämme kun joku lähtee organisaatiostamme! </a:t>
            </a:r>
            <a:br>
              <a:rPr lang="fi-FI" sz="2000" dirty="0"/>
            </a:br>
            <a:r>
              <a:rPr lang="fi-FI" sz="2000" dirty="0"/>
              <a:t>
Haluamme kohdella lähtijöitä arvokkaasti ja kunnioittavasti!</a:t>
            </a:r>
            <a:br>
              <a:rPr lang="fi-FI" sz="2000" dirty="0"/>
            </a:br>
            <a:r>
              <a:rPr lang="fi-FI" sz="2000" dirty="0"/>
              <a:t>
Haluamme jättää oven auki työntekijöille jos he haluavat palata!</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320338" cy="630237"/>
          </a:xfrm>
        </p:spPr>
        <p:txBody>
          <a:bodyPr/>
          <a:lstStyle/>
          <a:p>
            <a:r>
              <a:rPr lang="fi-FI" b="1" dirty="0"/>
              <a:t>Olemme kertoneet mitä halusimme..</a:t>
            </a:r>
          </a:p>
        </p:txBody>
      </p:sp>
      <p:pic>
        <p:nvPicPr>
          <p:cNvPr id="9" name="Pladsholder til billede 8" descr="Et billede, der indeholder tekst, visitkort, vektorgrafik&#10;&#10;Automatisk genereret beskrivelse">
            <a:extLst>
              <a:ext uri="{FF2B5EF4-FFF2-40B4-BE49-F238E27FC236}">
                <a16:creationId xmlns:a16="http://schemas.microsoft.com/office/drawing/2014/main" id="{0BBD4746-DEDB-8341-9766-199F16EF4A68}"/>
              </a:ext>
            </a:extLst>
          </p:cNvPr>
          <p:cNvPicPr>
            <a:picLocks noGrp="1" noChangeAspect="1"/>
          </p:cNvPicPr>
          <p:nvPr>
            <p:ph type="pic" sz="quarter" idx="15"/>
          </p:nvPr>
        </p:nvPicPr>
        <p:blipFill rotWithShape="1">
          <a:blip r:embed="rId2"/>
          <a:srcRect t="3428" b="3428"/>
          <a:stretch>
            <a:fillRect/>
          </a:stretch>
        </p:blipFill>
        <p:spPr/>
      </p:pic>
      <p:sp>
        <p:nvSpPr>
          <p:cNvPr id="7" name="Pladsholder til tekst 2">
            <a:extLst>
              <a:ext uri="{FF2B5EF4-FFF2-40B4-BE49-F238E27FC236}">
                <a16:creationId xmlns:a16="http://schemas.microsoft.com/office/drawing/2014/main" id="{1DE16B87-1E23-6740-9F7F-DFA506815D2D}"/>
              </a:ext>
            </a:extLst>
          </p:cNvPr>
          <p:cNvSpPr txBox="1">
            <a:spLocks/>
          </p:cNvSpPr>
          <p:nvPr/>
        </p:nvSpPr>
        <p:spPr>
          <a:xfrm>
            <a:off x="5641364" y="2124805"/>
            <a:ext cx="6154989" cy="4438860"/>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r>
              <a:rPr lang="en-US" sz="2000" dirty="0"/>
              <a:t> </a:t>
            </a:r>
          </a:p>
          <a:p>
            <a:pPr>
              <a:lnSpc>
                <a:spcPct val="200000"/>
              </a:lnSpc>
              <a:buFont typeface="Wingdings" pitchFamily="2" charset="2"/>
              <a:buChar char="ü"/>
            </a:pPr>
            <a:endParaRPr lang="en-US" sz="2000" dirty="0"/>
          </a:p>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r>
              <a:rPr lang="en-US" sz="2000" dirty="0"/>
              <a:t> </a:t>
            </a:r>
            <a:br>
              <a:rPr lang="en-US" sz="2000" dirty="0"/>
            </a:br>
            <a:br>
              <a:rPr lang="en-US" sz="2000" dirty="0"/>
            </a:br>
            <a:endParaRPr lang="en-US" sz="2000" dirty="0"/>
          </a:p>
          <a:p>
            <a:pPr>
              <a:buFont typeface="Wingdings" pitchFamily="2" charset="2"/>
              <a:buChar char="ü"/>
            </a:pPr>
            <a:r>
              <a:rPr lang="en-US" sz="2000" dirty="0"/>
              <a:t> </a:t>
            </a:r>
          </a:p>
          <a:p>
            <a:pPr marL="0" indent="0">
              <a:buNone/>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274643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500"/>
                                  </p:stCondLst>
                                  <p:iterate type="wd">
                                    <p:tmAbs val="500"/>
                                  </p:iterate>
                                  <p:childTnLst>
                                    <p:set>
                                      <p:cBhvr>
                                        <p:cTn id="2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23</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fi-FI" sz="1800" dirty="0">
                <a:solidFill>
                  <a:srgbClr val="26253E"/>
                </a:solidFill>
                <a:latin typeface="Telegraf" pitchFamily="2" charset="77"/>
                <a:hlinkClick r:id="rId3"/>
              </a:rPr>
              <a:t>Aloitetaan yhdessä</a:t>
            </a:r>
            <a:endParaRPr lang="fi-FI" sz="1800" dirty="0">
              <a:solidFill>
                <a:srgbClr val="26253E"/>
              </a:solidFill>
              <a:latin typeface="Telegraf" pitchFamily="2" charset="77"/>
            </a:endParaRP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fi-FI" sz="6000" b="1" dirty="0">
                <a:solidFill>
                  <a:srgbClr val="26253E"/>
                </a:solidFill>
                <a:latin typeface="Telegraf" pitchFamily="2" charset="77"/>
              </a:rPr>
              <a:t>Suojellaan tietojamme </a:t>
            </a:r>
            <a:r>
              <a:rPr lang="fi-FI" sz="6000" b="1" dirty="0" err="1">
                <a:solidFill>
                  <a:srgbClr val="26253E"/>
                </a:solidFill>
                <a:latin typeface="Telegraf" pitchFamily="2" charset="77"/>
              </a:rPr>
              <a:t>Offboarding:in</a:t>
            </a:r>
            <a:r>
              <a:rPr lang="fi-FI" sz="6000" b="1" dirty="0">
                <a:solidFill>
                  <a:srgbClr val="26253E"/>
                </a:solidFill>
                <a:latin typeface="Telegraf" pitchFamily="2" charset="77"/>
              </a:rPr>
              <a:t> avulla!</a:t>
            </a:r>
          </a:p>
        </p:txBody>
      </p:sp>
    </p:spTree>
    <p:extLst>
      <p:ext uri="{BB962C8B-B14F-4D97-AF65-F5344CB8AC3E}">
        <p14:creationId xmlns:p14="http://schemas.microsoft.com/office/powerpoint/2010/main" val="137966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129940" y="932638"/>
            <a:ext cx="6491252" cy="5499620"/>
          </a:xfrm>
        </p:spPr>
        <p:txBody>
          <a:bodyPr anchor="ctr"/>
          <a:lstStyle/>
          <a:p>
            <a:pPr marL="0" indent="0">
              <a:lnSpc>
                <a:spcPct val="100000"/>
              </a:lnSpc>
              <a:buNone/>
            </a:pPr>
            <a:r>
              <a:rPr lang="fi-FI" sz="2000" b="1" dirty="0"/>
              <a:t>Työntekijän korvaamisen kustannukset ovat kalliita, itse asiassa se voi olla jopa 2x työntekijän vuosipalkkaa vastaava summa</a:t>
            </a:r>
            <a:r>
              <a:rPr lang="fi-FI" sz="2000" dirty="0"/>
              <a:t>! Tähän on useita syitä; Rekrytointikustannukset, jotka aiheutuvat uuden työntekijän palkkaamisesta, uuden työntekijän perehdyttämisestä, koulutuksesta, uuden työntekijän tuottavaksi tulemisen kestosta, entisen työntekijän tietojen ja taitojen menettämisestä, työvälineistä, tilauksista jne. </a:t>
            </a:r>
          </a:p>
          <a:p>
            <a:pPr marL="0" indent="0">
              <a:lnSpc>
                <a:spcPct val="100000"/>
              </a:lnSpc>
              <a:buNone/>
            </a:pPr>
            <a:r>
              <a:rPr lang="fi-FI" sz="2000" dirty="0"/>
              <a:t>
Ja sitten on muita tekijöitä, kuten </a:t>
            </a:r>
            <a:r>
              <a:rPr lang="fi-FI" sz="2000" b="1" dirty="0"/>
              <a:t>työnantajanbrändi</a:t>
            </a:r>
            <a:r>
              <a:rPr lang="fi-FI" sz="2000" dirty="0"/>
              <a:t> ja työntekijöiden arvolupaus, jotka voivat kärsiä valtavasti työntekijöiden lähdön surauksena jos prosessi on toteutettu huonosti.</a:t>
            </a:r>
          </a:p>
          <a:p>
            <a:pPr marL="0" indent="0">
              <a:lnSpc>
                <a:spcPct val="100000"/>
              </a:lnSpc>
              <a:buNone/>
            </a:pPr>
            <a:r>
              <a:rPr lang="fi-FI" sz="2000" dirty="0"/>
              <a:t>
</a:t>
            </a:r>
            <a:r>
              <a:rPr lang="fi-FI" sz="2000" b="1" dirty="0"/>
              <a:t>On </a:t>
            </a:r>
            <a:r>
              <a:rPr lang="fi-FI" sz="2000" b="1" dirty="0" err="1"/>
              <a:t>Offboarding:in</a:t>
            </a:r>
            <a:r>
              <a:rPr lang="fi-FI" sz="2000" b="1" dirty="0"/>
              <a:t> aika!</a:t>
            </a:r>
            <a:r>
              <a:rPr lang="fi-FI" sz="2000" dirty="0"/>
              <a:t>
</a:t>
            </a:r>
          </a:p>
        </p:txBody>
      </p:sp>
      <p:pic>
        <p:nvPicPr>
          <p:cNvPr id="8" name="Pladsholder til billede 7">
            <a:extLst>
              <a:ext uri="{FF2B5EF4-FFF2-40B4-BE49-F238E27FC236}">
                <a16:creationId xmlns:a16="http://schemas.microsoft.com/office/drawing/2014/main" id="{5A0438E3-3292-A742-8BB3-E80C876E131E}"/>
              </a:ext>
            </a:extLst>
          </p:cNvPr>
          <p:cNvPicPr>
            <a:picLocks noGrp="1" noChangeAspect="1"/>
          </p:cNvPicPr>
          <p:nvPr>
            <p:ph type="pic" sz="quarter" idx="14"/>
          </p:nvPr>
        </p:nvPicPr>
        <p:blipFill rotWithShape="1">
          <a:blip r:embed="rId3"/>
          <a:srcRect l="1999" r="1999"/>
          <a:stretch>
            <a:fillRect/>
          </a:stretch>
        </p:blipFill>
        <p:spPr>
          <a:xfrm>
            <a:off x="570809" y="1699592"/>
            <a:ext cx="3964401" cy="3965712"/>
          </a:xfrm>
        </p:spPr>
      </p:pic>
    </p:spTree>
    <p:extLst>
      <p:ext uri="{BB962C8B-B14F-4D97-AF65-F5344CB8AC3E}">
        <p14:creationId xmlns:p14="http://schemas.microsoft.com/office/powerpoint/2010/main" val="168558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239108"/>
            <a:ext cx="5838542" cy="3967076"/>
          </a:xfrm>
        </p:spPr>
        <p:txBody>
          <a:bodyPr/>
          <a:lstStyle/>
          <a:p>
            <a:pPr lvl="0"/>
            <a:r>
              <a:rPr lang="fi-FI" sz="2000" dirty="0"/>
              <a:t>Haluammeko turvata tiedon ja varmistaa osaamisen siirtymisen lähtijöiltä yritykseen?</a:t>
            </a:r>
            <a:br>
              <a:rPr lang="fi-FI" sz="2000" dirty="0"/>
            </a:br>
            <a:r>
              <a:rPr lang="fi-FI" sz="2000" dirty="0"/>
              <a:t>
Haluammeko välttää tietoturva- ja luottamuksellisuusrikkomukset?</a:t>
            </a:r>
            <a:br>
              <a:rPr lang="fi-FI" sz="2000" dirty="0"/>
            </a:br>
            <a:r>
              <a:rPr lang="fi-FI" sz="2000" dirty="0"/>
              <a:t>
Haluammeko suojella työnantajabrändiämme, kun joku lähtee organisaatiostamme? </a:t>
            </a:r>
            <a:br>
              <a:rPr lang="fi-FI" sz="2000" dirty="0"/>
            </a:br>
            <a:r>
              <a:rPr lang="fi-FI" sz="2000" dirty="0"/>
              <a:t>
Haluammeko kohdella lähtijöitä arvokkaasti ja kunnioittavasti? </a:t>
            </a:r>
            <a:br>
              <a:rPr lang="fi-FI" sz="2000" dirty="0"/>
            </a:br>
            <a:r>
              <a:rPr lang="fi-FI" sz="2000" dirty="0"/>
              <a:t>
Haluammeko jättää oven auki bumerangi-työntekijöille aina kun mahdollista?</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fi-FI" b="1" dirty="0"/>
              <a:t>Käännetään tilanne ympäri </a:t>
            </a:r>
          </a:p>
        </p:txBody>
      </p:sp>
      <p:pic>
        <p:nvPicPr>
          <p:cNvPr id="13" name="Pladsholder til billede 12" descr="Et billede, der indeholder tekst, linjetegning&#10;&#10;Automatisk genereret beskrivelse">
            <a:extLst>
              <a:ext uri="{FF2B5EF4-FFF2-40B4-BE49-F238E27FC236}">
                <a16:creationId xmlns:a16="http://schemas.microsoft.com/office/drawing/2014/main" id="{A39F1C4B-5BB5-0740-A8DF-B2F3114B4AF7}"/>
              </a:ext>
            </a:extLst>
          </p:cNvPr>
          <p:cNvPicPr>
            <a:picLocks noGrp="1" noChangeAspect="1"/>
          </p:cNvPicPr>
          <p:nvPr>
            <p:ph type="pic" sz="quarter" idx="15"/>
          </p:nvPr>
        </p:nvPicPr>
        <p:blipFill rotWithShape="1">
          <a:blip r:embed="rId2"/>
          <a:srcRect t="150" b="150"/>
          <a:stretch>
            <a:fillRect/>
          </a:stretch>
        </p:blipFill>
        <p:spPr>
          <a:xfrm>
            <a:off x="594154" y="2124805"/>
            <a:ext cx="3968578" cy="3967076"/>
          </a:xfrm>
        </p:spPr>
      </p:pic>
    </p:spTree>
    <p:extLst>
      <p:ext uri="{BB962C8B-B14F-4D97-AF65-F5344CB8AC3E}">
        <p14:creationId xmlns:p14="http://schemas.microsoft.com/office/powerpoint/2010/main" val="1552212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fi-FI" sz="3200" dirty="0"/>
              <a:t>Näin voimme varmistaa ammattimaisen työsuhteen päättymisen prosessin</a:t>
            </a:r>
            <a:r>
              <a:rPr lang="en-US" dirty="0"/>
              <a:t>
</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fi-FI" dirty="0"/>
              <a:t>Digitaalisen </a:t>
            </a:r>
            <a:r>
              <a:rPr lang="fi-FI" dirty="0" err="1"/>
              <a:t>offboarding</a:t>
            </a:r>
            <a:r>
              <a:rPr lang="fi-FI" dirty="0"/>
              <a:t>-järjestelmän avulla voimme rakentaa oikeanlaisen lähtemisen prosessin varmistaaksemme asianmukaisen tiedonsiirron lähtijöiltä uusille työntekijöille. 
</a:t>
            </a:r>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fi-FI" dirty="0"/>
              <a:t>Digitaalinen </a:t>
            </a:r>
            <a:r>
              <a:rPr lang="fi-FI" dirty="0" err="1"/>
              <a:t>Offboarding</a:t>
            </a:r>
            <a:r>
              <a:rPr lang="fi-FI" dirty="0"/>
              <a:t>-järjestelmä</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2055448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fi-FI" dirty="0"/>
              <a:t>Miten tämä auttaa meitä?</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163517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6534"/>
            <a:ext cx="5782530" cy="1532467"/>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fi-FI" sz="4000" dirty="0">
                <a:latin typeface="Telegraf" pitchFamily="2" charset="77"/>
              </a:rPr>
              <a:t>Turvaa tiedot ja osaaminen</a:t>
            </a:r>
            <a:r>
              <a:rPr lang="da-DK" sz="4000" dirty="0"/>
              <a:t>
</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386480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fi-FI" sz="2000" dirty="0">
                <a:latin typeface="Telegraf" pitchFamily="2" charset="77"/>
              </a:rPr>
              <a:t>Digitaalisen </a:t>
            </a:r>
            <a:r>
              <a:rPr lang="fi-FI" sz="2000" dirty="0" err="1">
                <a:latin typeface="Telegraf" pitchFamily="2" charset="77"/>
              </a:rPr>
              <a:t>offboarding</a:t>
            </a:r>
            <a:r>
              <a:rPr lang="fi-FI" sz="2000" dirty="0">
                <a:latin typeface="Telegraf" pitchFamily="2" charset="77"/>
              </a:rPr>
              <a:t>-järjestelmän avulla pystymme varmistamaan ja hallitsemaan tiedon siirtymisen. Järjestelmän avulla voidaan luoda virtaviivainen tehtäväpolku lähtevälle työntekijälle ja henkilöstöhallinnolle automaatioiden avulla. Näin suojaamme tietoja ja vältämme mahdolliset </a:t>
            </a:r>
            <a:r>
              <a:rPr lang="fi-FI" sz="2000" dirty="0" err="1">
                <a:latin typeface="Telegraf" pitchFamily="2" charset="77"/>
              </a:rPr>
              <a:t>data-</a:t>
            </a:r>
            <a:r>
              <a:rPr lang="fi-FI" sz="2000" dirty="0">
                <a:latin typeface="Telegraf" pitchFamily="2" charset="77"/>
              </a:rPr>
              <a:t> ja IT-riski.</a:t>
            </a:r>
            <a:r>
              <a:rPr lang="en-US" sz="2000" dirty="0"/>
              <a:t>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1850857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2186972"/>
          </a:xfrm>
        </p:spPr>
        <p:txBody>
          <a:bodyPr/>
          <a:lstStyle/>
          <a:p>
            <a:pPr lvl="0"/>
            <a:r>
              <a:rPr lang="fi-FI" dirty="0"/>
              <a:t>Työntekijän korvaamiseen käytettävät kustannukset voivat kohota vastaamaan 1,5-2 vuoden palkkaa vastaavaa summaa</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50982"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2x</a:t>
            </a:r>
          </a:p>
        </p:txBody>
      </p:sp>
    </p:spTree>
    <p:extLst>
      <p:ext uri="{BB962C8B-B14F-4D97-AF65-F5344CB8AC3E}">
        <p14:creationId xmlns:p14="http://schemas.microsoft.com/office/powerpoint/2010/main" val="319213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67785" y="2845987"/>
            <a:ext cx="7256429" cy="2086960"/>
          </a:xfrm>
        </p:spPr>
        <p:txBody>
          <a:bodyPr/>
          <a:lstStyle/>
          <a:p>
            <a:pPr lvl="0"/>
            <a:r>
              <a:rPr lang="fi-FI" dirty="0"/>
              <a:t>71 prosentilla yrityksistä ei ole järjestelmällistä poistumisprosessia </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92370" y="1913083"/>
            <a:ext cx="2440092"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71%</a:t>
            </a:r>
          </a:p>
        </p:txBody>
      </p:sp>
    </p:spTree>
    <p:extLst>
      <p:ext uri="{BB962C8B-B14F-4D97-AF65-F5344CB8AC3E}">
        <p14:creationId xmlns:p14="http://schemas.microsoft.com/office/powerpoint/2010/main" val="101940063"/>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72444</TotalTime>
  <Words>667</Words>
  <Application>Microsoft Macintosh PowerPoint</Application>
  <PresentationFormat>Widescreen</PresentationFormat>
  <Paragraphs>95</Paragraphs>
  <Slides>23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Telegraf</vt:lpstr>
      <vt:lpstr>Wingdings</vt:lpstr>
      <vt:lpstr>Office Theme</vt:lpstr>
      <vt:lpstr>PowerPoint Presentation</vt:lpstr>
      <vt:lpstr>Työntekijän korvaamisen kustannukset ovat kalliita.  Erittäin kalliita. 
</vt:lpstr>
      <vt:lpstr>PowerPoint Presentation</vt:lpstr>
      <vt:lpstr>PowerPoint Presentation</vt:lpstr>
      <vt:lpstr>Näin voimme varmistaa ammattimaisen työsuhteen päättymisen prosessin
</vt:lpstr>
      <vt:lpstr>Miten tämä auttaa meitä?</vt:lpstr>
      <vt:lpstr>PowerPoint Presentation</vt:lpstr>
      <vt:lpstr>Työntekijän korvaamiseen käytettävät kustannukset voivat kohota vastaamaan 1,5-2 vuoden palkkaa vastaavaa summaa</vt:lpstr>
      <vt:lpstr>71 prosentilla yrityksistä ei ole järjestelmällistä poistumisprosessia </vt:lpstr>
      <vt:lpstr>PowerPoint Presentation</vt:lpstr>
      <vt:lpstr>52 prosenttia irtisanoutuneista kertoo, että yritys olisi voinut tehdä jotain estääkseen lähtemisen  
</vt:lpstr>
      <vt:lpstr>51% sanoo, että yksikään johtaja ei kysynyt heidän työtyytyväisyydestään tai tulevaisuudesta lähtöä edeltävien 3 kuukauden aikana 
</vt:lpstr>
      <vt:lpstr>PowerPoint Presentation</vt:lpstr>
      <vt:lpstr> 40 % prosenttia voisi harkita palaavansa yritykseen töihin. Tämä tietenkin säästäisi 1/3-2/3 rekrytointikustannuksista </vt:lpstr>
      <vt:lpstr>80 % kertoo, että heidän edeltävillä työnantajilla ei ollut johdonmukaista strategiaa kannustaa heitä palaamaan</vt:lpstr>
      <vt:lpstr>64 % sanoo ettei yrityksiä juurikaan kiinnostanut työntekijöiden tulevaisuus ja heillä ei ollut strategiaa suhteen ylläpitoon  </vt:lpstr>
      <vt:lpstr>Kiteytettynä Digitaalisen offboarding-järjestelmän avulla voimme suojata tietoa ja osaamista ja samalla minimoida datan menetyksen ja tietoturvariskit. Lähtijöiltä saatu palaute auttaa meitä kehittymään jatkossa ja osoitamme lähtijöille, että olemme arvostaneet heidän työtään. Lisäämme todennäköisyyttä, että lähtijät suosittelevat meitä työnantajana ja ehkä jopa palaavat jonain päivänä takaisin.</vt:lpstr>
      <vt:lpstr>…Ei siinä kaikki!</vt:lpstr>
      <vt:lpstr>PowerPoint Presentation</vt:lpstr>
      <vt:lpstr>PowerPoint Presentation</vt:lpstr>
      <vt:lpstr> Teimme sinulle kaiken valmiiksi – listasimme myös  järjestelmän vaatimusmäärittelyt sinun vapaaseen käyttöösi  Katso tästä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Angelika Toivanen</cp:lastModifiedBy>
  <cp:revision>360</cp:revision>
  <dcterms:created xsi:type="dcterms:W3CDTF">2022-07-05T19:57:09Z</dcterms:created>
  <dcterms:modified xsi:type="dcterms:W3CDTF">2022-11-10T15:00:38Z</dcterms:modified>
</cp:coreProperties>
</file>