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379" r:id="rId2"/>
    <p:sldId id="380" r:id="rId3"/>
    <p:sldId id="381" r:id="rId4"/>
    <p:sldId id="382" r:id="rId5"/>
    <p:sldId id="498" r:id="rId6"/>
    <p:sldId id="499" r:id="rId7"/>
    <p:sldId id="494" r:id="rId8"/>
    <p:sldId id="385" r:id="rId9"/>
    <p:sldId id="500" r:id="rId10"/>
    <p:sldId id="495" r:id="rId11"/>
    <p:sldId id="389" r:id="rId12"/>
    <p:sldId id="390" r:id="rId13"/>
    <p:sldId id="386" r:id="rId14"/>
    <p:sldId id="497" r:id="rId15"/>
    <p:sldId id="387" r:id="rId16"/>
    <p:sldId id="391" r:id="rId17"/>
    <p:sldId id="501" r:id="rId18"/>
    <p:sldId id="331" r:id="rId19"/>
    <p:sldId id="470" r:id="rId20"/>
    <p:sldId id="471" r:id="rId21"/>
    <p:sldId id="327" r:id="rId22"/>
    <p:sldId id="398" r:id="rId23"/>
    <p:sldId id="400" r:id="rId2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53E"/>
    <a:srgbClr val="EFEFF3"/>
    <a:srgbClr val="FFCFCD"/>
    <a:srgbClr val="41405E"/>
    <a:srgbClr val="6C6A9A"/>
    <a:srgbClr val="D8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2"/>
    <p:restoredTop sz="95908"/>
  </p:normalViewPr>
  <p:slideViewPr>
    <p:cSldViewPr snapToGrid="0" snapToObjects="1">
      <p:cViewPr>
        <p:scale>
          <a:sx n="120" d="100"/>
          <a:sy n="120" d="100"/>
        </p:scale>
        <p:origin x="1008" y="424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305F1BF-D95E-674F-B7F7-F89C67676273}" type="datetimeFigureOut">
              <a:rPr lang="da-DK" smtClean="0"/>
              <a:pPr/>
              <a:t>07.11.2022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6664583-91AC-C64B-92D1-012FADAB7886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037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56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743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4583-91AC-C64B-92D1-012FADAB7886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224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7.png"/><Relationship Id="rId3" Type="http://schemas.openxmlformats.org/officeDocument/2006/relationships/image" Target="../media/image10.svg"/><Relationship Id="rId21" Type="http://schemas.openxmlformats.org/officeDocument/2006/relationships/image" Target="../media/image26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528EF42-D08E-0F6D-D546-490B8FDDA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BBC25-42E0-4DC2-91FE-EFE49996E8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000" y="2160000"/>
            <a:ext cx="9144000" cy="810000"/>
          </a:xfrm>
        </p:spPr>
        <p:txBody>
          <a:bodyPr anchor="t" anchorCtr="0">
            <a:noAutofit/>
          </a:bodyPr>
          <a:lstStyle>
            <a:lvl1pPr algn="l">
              <a:lnSpc>
                <a:spcPts val="7600"/>
              </a:lnSpc>
              <a:defRPr sz="7000" cap="all" baseline="0">
                <a:solidFill>
                  <a:schemeClr val="accent2"/>
                </a:solidFill>
                <a:latin typeface="Telegraf" pitchFamily="2" charset="77"/>
              </a:defRPr>
            </a:lvl1pPr>
          </a:lstStyle>
          <a:p>
            <a:r>
              <a:rPr lang="en-GB" dirty="0"/>
              <a:t>TALENTECH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B09E-C87A-8468-2977-760555E5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6000" y="3060000"/>
            <a:ext cx="9144000" cy="8100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7600"/>
              </a:lnSpc>
              <a:buNone/>
              <a:defRPr sz="7000" b="1" i="0" cap="all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INTRODUCTION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C6D0-B0A4-FC88-1B8B-9C336742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BBA8FECC-03A8-C541-B3A1-B18AC6B65B4E}" type="datetime2">
              <a:rPr lang="da-DK" smtClean="0"/>
              <a:pPr/>
              <a:t>7.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51199-CBBB-FBFA-4DA0-4EB586E8B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7971-8166-5457-991B-4B03B138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86092F-862E-A5A5-3633-22F1513915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000" y="5040000"/>
            <a:ext cx="4027083" cy="36512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i="0" baseline="0">
                <a:solidFill>
                  <a:schemeClr val="bg1"/>
                </a:solidFill>
                <a:latin typeface="Telegraf" pitchFamily="2" charset="77"/>
                <a:cs typeface="Arial" panose="020B0604020202020204" pitchFamily="34" charset="0"/>
              </a:defRPr>
            </a:lvl1pPr>
            <a:lvl2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lnSpc>
                <a:spcPts val="2400"/>
              </a:lnSpc>
              <a:defRPr sz="2000" b="1" i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The Full Talent Journey Platform</a:t>
            </a:r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6EE5D55-9A92-3608-2BDB-5D9C469C86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D73A8AC-58F2-B8F2-2F66-B9791EEBF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6B31F0-57B1-E842-6C1A-DDE761E38E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16504" y="3796628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0F8BE1-3DB3-9141-F17E-DDF2019846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16504" y="1368001"/>
            <a:ext cx="648000" cy="64800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/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162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F98D78EC-805D-1B81-E16D-F80A7229E4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86986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88DA-15D6-0C0F-8E6B-1BC0DBE6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8A3A-B3BE-B147-8433-083925D49248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55FC6-19D2-5284-22BE-41B26E20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27223-812B-239C-A4FB-5672FD89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64DF9E3-E81E-83B4-AB90-1D51A8940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69639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alente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46F17E49-3D75-C6A3-8ABF-DAA8F8B0F0B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374296" y="1040296"/>
            <a:ext cx="5817704" cy="5817704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2F1432EF-E572-5C0F-5A5E-4A0BDD2A5D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399012" y="4110281"/>
            <a:ext cx="187863" cy="236344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E7E56F32-9E22-BF66-CD0A-869AE794847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202824" y="3414600"/>
            <a:ext cx="187863" cy="236344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40D90785-FB3D-D652-C682-347F23241C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9846987" y="3475031"/>
            <a:ext cx="187863" cy="236344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9E5B81-38D2-E687-72B9-AE4512F4AF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337487" y="3214256"/>
            <a:ext cx="187863" cy="236344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F7552CC0-9C48-3AE6-46E8-FC2FD27059D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8669787" y="4587431"/>
            <a:ext cx="187863" cy="2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in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9367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6364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769C48-A534-D7C7-AAA3-B4E1EDC30FC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448978" y="2538000"/>
            <a:ext cx="2610000" cy="4320000"/>
          </a:xfrm>
          <a:solidFill>
            <a:schemeClr val="accent2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D5862DE-CA60-1A84-4916-97D025A871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52256" y="2538000"/>
            <a:ext cx="2610000" cy="4320000"/>
          </a:xfrm>
          <a:solidFill>
            <a:schemeClr val="tx1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1pPr>
            <a:lvl2pPr marL="36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2pPr>
            <a:lvl3pPr marL="54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72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4pPr>
            <a:lvl5pPr marL="900000" indent="-180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53AA1B4-8936-06B5-5473-1EA785160F2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662256" y="2538000"/>
            <a:ext cx="2610000" cy="4320000"/>
          </a:xfrm>
          <a:solidFill>
            <a:schemeClr val="accent3"/>
          </a:solidFill>
        </p:spPr>
        <p:txBody>
          <a:bodyPr lIns="216000" tIns="360000" rIns="180000" bIns="180000"/>
          <a:lstStyle>
            <a:lvl1pPr marL="18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36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54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72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900000" indent="-18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GB" dirty="0"/>
              <a:t>Text here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683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980000"/>
            <a:ext cx="7200000" cy="2700000"/>
          </a:xfr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A85C-C18B-3D60-E634-CE8B8771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3821F1AF-6391-68F9-D858-620A8D9003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45329"/>
            <a:ext cx="1457325" cy="18732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D2E06782-92E3-4C4D-03C8-DC176F3539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8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9995" y="3892042"/>
            <a:ext cx="4259547" cy="1440000"/>
          </a:xfrm>
        </p:spPr>
        <p:txBody>
          <a:bodyPr/>
          <a:lstStyle>
            <a:lvl1pPr>
              <a:lnSpc>
                <a:spcPts val="2200"/>
              </a:lnSpc>
              <a:defRPr/>
            </a:lvl1pPr>
            <a:lvl2pPr marL="0" indent="-360000">
              <a:lnSpc>
                <a:spcPts val="2200"/>
              </a:lnSpc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0" indent="-360000">
              <a:lnSpc>
                <a:spcPts val="2200"/>
              </a:lnSpc>
              <a:buSzPct val="13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3pPr>
            <a:lvl4pPr marL="0" indent="-360000">
              <a:lnSpc>
                <a:spcPts val="2200"/>
              </a:lnSpc>
              <a:defRPr/>
            </a:lvl4pPr>
            <a:lvl5pPr marL="0" indent="-360000">
              <a:lnSpc>
                <a:spcPts val="2200"/>
              </a:lnSpc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8797" y="3424419"/>
            <a:ext cx="4259547" cy="463070"/>
          </a:xfrm>
        </p:spPr>
        <p:txBody>
          <a:bodyPr anchor="b"/>
          <a:lstStyle>
            <a:lvl1pPr marL="0" indent="0">
              <a:lnSpc>
                <a:spcPts val="28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484E1AE-3316-7324-C33E-EBA690FA9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3420475"/>
            <a:ext cx="1924039" cy="1924039"/>
          </a:xfrm>
          <a:prstGeom prst="ellipse">
            <a:avLst/>
          </a:prstGeom>
          <a:pattFill prst="pct6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9387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E029-33E7-8FA2-1B2C-9A82A9856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348000"/>
            <a:ext cx="6172200" cy="2513050"/>
          </a:xfrm>
        </p:spPr>
        <p:txBody>
          <a:bodyPr/>
          <a:lstStyle>
            <a:lvl1pPr>
              <a:lnSpc>
                <a:spcPts val="1800"/>
              </a:lnSpc>
              <a:defRPr sz="1200" baseline="0"/>
            </a:lvl1pPr>
            <a:lvl2pPr>
              <a:lnSpc>
                <a:spcPts val="1800"/>
              </a:lnSpc>
              <a:defRPr sz="1200" baseline="0"/>
            </a:lvl2pPr>
            <a:lvl3pPr>
              <a:lnSpc>
                <a:spcPts val="1800"/>
              </a:lnSpc>
              <a:defRPr sz="1200" baseline="0"/>
            </a:lvl3pPr>
            <a:lvl4pPr>
              <a:lnSpc>
                <a:spcPts val="1800"/>
              </a:lnSpc>
              <a:defRPr sz="1200" baseline="0"/>
            </a:lvl4pPr>
            <a:lvl5pPr>
              <a:lnSpc>
                <a:spcPts val="1800"/>
              </a:lnSpc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20A74-6545-6338-305A-BEEDA44F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 anchor="t" anchorCtr="0"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A973-7624-4F4F-9921-E3A1FFC20EA6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940CD5-4923-F62F-A0C4-F3E4BB944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83016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28900"/>
            <a:ext cx="10494364" cy="1600200"/>
          </a:xfrm>
        </p:spPr>
        <p:txBody>
          <a:bodyPr anchor="ctr" anchorCtr="0"/>
          <a:lstStyle>
            <a:lvl1pPr algn="ctr">
              <a:defRPr sz="4000">
                <a:latin typeface="Telegraf" pitchFamily="2" charset="77"/>
              </a:defRPr>
            </a:lvl1pPr>
          </a:lstStyle>
          <a:p>
            <a:r>
              <a:rPr lang="en-GB" dirty="0"/>
              <a:t>Insert </a:t>
            </a:r>
            <a:r>
              <a:rPr lang="en-GB" dirty="0" err="1"/>
              <a:t>titel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10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0C22-BE9F-B1FD-C259-4BC964B762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8131" y="2628900"/>
            <a:ext cx="8079699" cy="1600200"/>
          </a:xfrm>
        </p:spPr>
        <p:txBody>
          <a:bodyPr anchor="ctr" anchorCtr="0"/>
          <a:lstStyle>
            <a:lvl1pPr algn="l"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Insert argument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E646E-FA54-BEE1-252C-38BFC8A4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8548A973-7624-4F4F-9921-E3A1FFC20EA6}" type="datetime2">
              <a:rPr lang="da-DK" smtClean="0"/>
              <a:pPr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C8BD7-5BE0-0626-3B81-059AEFE50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11028-1B7F-64C2-91F4-98E66E09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5B8C8CA-DD01-6340-A0AD-1CC6B280D3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8779" y="2628901"/>
            <a:ext cx="1558254" cy="1600200"/>
          </a:xfrm>
        </p:spPr>
        <p:txBody>
          <a:bodyPr/>
          <a:lstStyle/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74734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5A6D-A29B-780A-548D-FB190E2E4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00" y="1440000"/>
            <a:ext cx="9144000" cy="810000"/>
          </a:xfrm>
        </p:spPr>
        <p:txBody>
          <a:bodyPr anchor="t" anchorCtr="0">
            <a:noAutofit/>
          </a:bodyPr>
          <a:lstStyle>
            <a:lvl1pPr>
              <a:lnSpc>
                <a:spcPts val="8000"/>
              </a:lnSpc>
              <a:defRPr sz="7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ChAPTER</a:t>
            </a:r>
            <a:r>
              <a:rPr lang="en-GB" dirty="0"/>
              <a:t> NO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5F2F-3BB2-95BA-2919-F6FFA36D4B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6000" y="2340000"/>
            <a:ext cx="9144000" cy="810000"/>
          </a:xfrm>
        </p:spPr>
        <p:txBody>
          <a:bodyPr anchor="t" anchorCtr="0">
            <a:noAutofit/>
          </a:bodyPr>
          <a:lstStyle>
            <a:lvl1pPr marL="0" indent="0">
              <a:lnSpc>
                <a:spcPts val="8000"/>
              </a:lnSpc>
              <a:buNone/>
              <a:defRPr sz="7000" b="1" i="0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CHAPTER HEADING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A35A9-EB03-E1BF-CCA2-B478BEB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93C-F366-C24E-AA10-6FDB0B1E12DA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73A8A-9814-FFC8-48E1-BA8477B3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EDD01-E19E-BB30-7492-D6E90890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Object21">
            <a:extLst>
              <a:ext uri="{FF2B5EF4-FFF2-40B4-BE49-F238E27FC236}">
                <a16:creationId xmlns:a16="http://schemas.microsoft.com/office/drawing/2014/main" id="{09DA315D-76B3-6024-E155-A769EA6591E0}"/>
              </a:ext>
            </a:extLst>
          </p:cNvPr>
          <p:cNvSpPr/>
          <p:nvPr userDrawn="1"/>
        </p:nvSpPr>
        <p:spPr>
          <a:xfrm>
            <a:off x="1133383" y="5499934"/>
            <a:ext cx="917243" cy="3585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55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Attraction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ject 3">
            <a:extLst>
              <a:ext uri="{FF2B5EF4-FFF2-40B4-BE49-F238E27FC236}">
                <a16:creationId xmlns:a16="http://schemas.microsoft.com/office/drawing/2014/main" id="{9F276EFB-FAED-3960-1327-681F062A2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167266" y="4924920"/>
            <a:ext cx="648000" cy="648000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A2614B60-DCF7-8DB8-F44A-899BAD1B87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73675" y="4924920"/>
            <a:ext cx="648000" cy="648000"/>
          </a:xfrm>
          <a:prstGeom prst="rect">
            <a:avLst/>
          </a:prstGeom>
        </p:spPr>
      </p:pic>
      <p:pic>
        <p:nvPicPr>
          <p:cNvPr id="14" name="Object 5">
            <a:extLst>
              <a:ext uri="{FF2B5EF4-FFF2-40B4-BE49-F238E27FC236}">
                <a16:creationId xmlns:a16="http://schemas.microsoft.com/office/drawing/2014/main" id="{4F86A87E-C29E-1942-66A2-CC2C428497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605198" y="4924920"/>
            <a:ext cx="648000" cy="648000"/>
          </a:xfrm>
          <a:prstGeom prst="rect">
            <a:avLst/>
          </a:prstGeom>
        </p:spPr>
      </p:pic>
      <p:pic>
        <p:nvPicPr>
          <p:cNvPr id="15" name="Object 6">
            <a:extLst>
              <a:ext uri="{FF2B5EF4-FFF2-40B4-BE49-F238E27FC236}">
                <a16:creationId xmlns:a16="http://schemas.microsoft.com/office/drawing/2014/main" id="{1BCCCA81-9068-981C-5C52-17DBA4AFAC2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790812" y="4924920"/>
            <a:ext cx="648000" cy="64800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E8095FA1-23F7-63E0-C8F3-4CA389DB9E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38200" y="6031930"/>
            <a:ext cx="10496550" cy="698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620FFAD9-BBF7-3106-B972-77C4653DCFC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290300" y="5917630"/>
            <a:ext cx="69850" cy="304800"/>
          </a:xfrm>
          <a:prstGeom prst="rect">
            <a:avLst/>
          </a:prstGeom>
        </p:spPr>
      </p:pic>
      <p:pic>
        <p:nvPicPr>
          <p:cNvPr id="18" name="Object 11">
            <a:extLst>
              <a:ext uri="{FF2B5EF4-FFF2-40B4-BE49-F238E27FC236}">
                <a16:creationId xmlns:a16="http://schemas.microsoft.com/office/drawing/2014/main" id="{5622B7ED-18ED-D010-CBE7-A471D8E42B7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884056" y="4924920"/>
            <a:ext cx="648000" cy="648000"/>
          </a:xfrm>
          <a:prstGeom prst="rect">
            <a:avLst/>
          </a:prstGeom>
        </p:spPr>
      </p:pic>
      <p:pic>
        <p:nvPicPr>
          <p:cNvPr id="20" name="Object 2">
            <a:extLst>
              <a:ext uri="{FF2B5EF4-FFF2-40B4-BE49-F238E27FC236}">
                <a16:creationId xmlns:a16="http://schemas.microsoft.com/office/drawing/2014/main" id="{D04D0E2B-97F9-68E7-AD0D-9D3BCC3437A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273310" y="4925597"/>
            <a:ext cx="648000" cy="648000"/>
          </a:xfrm>
          <a:prstGeom prst="rect">
            <a:avLst/>
          </a:prstGeom>
        </p:spPr>
      </p:pic>
      <p:sp>
        <p:nvSpPr>
          <p:cNvPr id="22" name="Object13">
            <a:extLst>
              <a:ext uri="{FF2B5EF4-FFF2-40B4-BE49-F238E27FC236}">
                <a16:creationId xmlns:a16="http://schemas.microsoft.com/office/drawing/2014/main" id="{77ACAC38-52C8-7401-08DD-0AB987598DF4}"/>
              </a:ext>
            </a:extLst>
          </p:cNvPr>
          <p:cNvSpPr/>
          <p:nvPr userDrawn="1"/>
        </p:nvSpPr>
        <p:spPr>
          <a:xfrm>
            <a:off x="260985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Recruitment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ADE5F49D-A2E9-9BEF-6EAF-0A52CCDEAE5E}"/>
              </a:ext>
            </a:extLst>
          </p:cNvPr>
          <p:cNvSpPr/>
          <p:nvPr userDrawn="1"/>
        </p:nvSpPr>
        <p:spPr>
          <a:xfrm>
            <a:off x="7908070" y="5444000"/>
            <a:ext cx="1179681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Retention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C7F44930-4740-DE8B-1FCA-75DA37A329E9}"/>
              </a:ext>
            </a:extLst>
          </p:cNvPr>
          <p:cNvSpPr/>
          <p:nvPr userDrawn="1"/>
        </p:nvSpPr>
        <p:spPr>
          <a:xfrm>
            <a:off x="612083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Development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0405CDC0-AEA5-1FCC-3F02-6AEA0DBF6684}"/>
              </a:ext>
            </a:extLst>
          </p:cNvPr>
          <p:cNvSpPr/>
          <p:nvPr userDrawn="1"/>
        </p:nvSpPr>
        <p:spPr>
          <a:xfrm>
            <a:off x="4333590" y="5444000"/>
            <a:ext cx="1175020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Onboarding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535DD5E0-3E13-DF3B-F062-B25E3A887096}"/>
              </a:ext>
            </a:extLst>
          </p:cNvPr>
          <p:cNvSpPr/>
          <p:nvPr userDrawn="1"/>
        </p:nvSpPr>
        <p:spPr>
          <a:xfrm>
            <a:off x="9511161" y="5444000"/>
            <a:ext cx="1170359" cy="461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1300" spc="20" baseline="0" dirty="0">
                <a:solidFill>
                  <a:srgbClr val="FFFFFF"/>
                </a:solidFill>
                <a:latin typeface="Arial" panose="020B0604020202020204" pitchFamily="34" charset="0"/>
                <a:ea typeface="Telegraf SemiBold" pitchFamily="34" charset="-122"/>
                <a:cs typeface="Arial" panose="020B0604020202020204" pitchFamily="34" charset="0"/>
              </a:rPr>
              <a:t>Offboarding</a:t>
            </a:r>
            <a:endParaRPr lang="en-US" sz="1300" spc="2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6A9B5CF-A03C-B789-B4B8-7D351E301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52000"/>
            <a:ext cx="1440000" cy="1800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050"/>
              </a:lnSpc>
              <a:buNone/>
              <a:defRPr sz="750" baseline="0">
                <a:solidFill>
                  <a:schemeClr val="bg1"/>
                </a:solidFill>
              </a:defRPr>
            </a:lvl1pPr>
            <a:lvl2pPr marL="144000" indent="0">
              <a:lnSpc>
                <a:spcPts val="1200"/>
              </a:lnSpc>
              <a:buNone/>
              <a:defRPr sz="800" baseline="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defRPr sz="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8E7D7F-D4DB-73BE-5AEA-17063BCCC45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29" name="Object 4" descr="preencoded.png">
            <a:extLst>
              <a:ext uri="{FF2B5EF4-FFF2-40B4-BE49-F238E27FC236}">
                <a16:creationId xmlns:a16="http://schemas.microsoft.com/office/drawing/2014/main" id="{2A22AE10-C4B5-F368-6FB7-CFD3122F3A9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F921-42AA-0020-ECEC-43FEA288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4DB7B-9199-D844-CB51-ECAA170003A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2320"/>
            <a:ext cx="6172200" cy="6405679"/>
          </a:xfrm>
          <a:pattFill prst="pct40">
            <a:fgClr>
              <a:srgbClr val="EFEFF3"/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/>
              <a:t>Insert</a:t>
            </a:r>
            <a:r>
              <a:rPr lang="da-DK" dirty="0"/>
              <a:t> </a:t>
            </a:r>
            <a:r>
              <a:rPr lang="da-DK" dirty="0" err="1"/>
              <a:t>picture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C4E3A-72C5-5617-18EF-A3C836C13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000" y="3348000"/>
            <a:ext cx="3932237" cy="2513050"/>
          </a:xfr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D25DE-1064-7ABF-7B2A-CEB0738D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E360-6A11-944A-89E7-8E5BBB84148F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2EDDB-411C-40B0-26CF-3C68E349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DA940-70A9-5553-5B4D-3CA58990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EC2D51-3D70-1425-15E6-CA6B26B85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320064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n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722C-CD0F-2FB9-10FC-26FCAA5B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0000"/>
            <a:ext cx="7200000" cy="2700000"/>
          </a:xfrm>
        </p:spPr>
        <p:txBody>
          <a:bodyPr anchor="ctr" anchorCtr="0">
            <a:noAutofit/>
          </a:bodyPr>
          <a:lstStyle>
            <a:lvl1pPr algn="ctr">
              <a:lnSpc>
                <a:spcPts val="4000"/>
              </a:lnSpc>
              <a:defRPr sz="32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6BDC-29A8-4197-725B-01D40B30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A184C-98DD-754F-9387-58C3F2DFAA5D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D65DB2-F17D-1536-6A69-0B8563C1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BE68189-32E0-75CC-453A-2B7BC3B8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BCCE225-037D-733F-C368-C47E92A84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76" y="977900"/>
            <a:ext cx="5055024" cy="5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A95D8-AD9D-2D0A-5F11-BEB54A626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F616E76-DEB2-9BFC-229E-841FF8E0E5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DA619B11-3C44-B343-8EA4-84420A7E11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852" y="1699592"/>
            <a:ext cx="3964401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43307212-4764-B64E-A902-7C71A5666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698896"/>
            <a:ext cx="5249862" cy="3965712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  <a:lvl2pPr>
              <a:defRPr>
                <a:latin typeface="Telegraf" pitchFamily="2" charset="77"/>
              </a:defRPr>
            </a:lvl2pPr>
            <a:lvl3pPr>
              <a:defRPr>
                <a:latin typeface="Telegraf" pitchFamily="2" charset="77"/>
              </a:defRPr>
            </a:lvl3pPr>
            <a:lvl4pPr>
              <a:defRPr>
                <a:latin typeface="Telegraf" pitchFamily="2" charset="77"/>
              </a:defRPr>
            </a:lvl4pPr>
            <a:lvl5pPr>
              <a:defRPr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1752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A4ACC73-A1D8-1F4D-8675-E06B189901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24805"/>
            <a:ext cx="5235146" cy="3967076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buFont typeface="Wingdings" pitchFamily="2" charset="2"/>
              <a:buChar char="q"/>
              <a:defRPr sz="2800">
                <a:latin typeface="Telegraf" pitchFamily="2" charset="77"/>
              </a:defRPr>
            </a:lvl1pPr>
            <a:lvl2pPr marL="336600" indent="-228600">
              <a:buFont typeface="Wingdings" pitchFamily="2" charset="2"/>
              <a:buChar char="q"/>
              <a:defRPr/>
            </a:lvl2pPr>
            <a:lvl3pPr marL="444600" indent="-228600">
              <a:buFont typeface="Wingdings" pitchFamily="2" charset="2"/>
              <a:buChar char="q"/>
              <a:defRPr/>
            </a:lvl3pPr>
            <a:lvl4pPr marL="552600" indent="-228600">
              <a:buFont typeface="Wingdings" pitchFamily="2" charset="2"/>
              <a:buChar char="q"/>
              <a:defRPr/>
            </a:lvl4pPr>
            <a:lvl5pPr marL="696600" indent="-228600">
              <a:buFont typeface="Wingdings" pitchFamily="2" charset="2"/>
              <a:buChar char="q"/>
              <a:defRPr/>
            </a:lvl5pPr>
          </a:lstStyle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  <a:br>
              <a:rPr lang="da-DK" dirty="0"/>
            </a:br>
            <a:r>
              <a:rPr lang="da-DK" dirty="0" err="1"/>
              <a:t>xxxxx</a:t>
            </a:r>
            <a:endParaRPr lang="da-DK" dirty="0"/>
          </a:p>
          <a:p>
            <a:pPr lvl="0"/>
            <a:r>
              <a:rPr lang="da-DK" dirty="0"/>
              <a:t>X</a:t>
            </a:r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E2A4F88A-F575-D34A-AE93-0AC6C38144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854" y="2124805"/>
            <a:ext cx="3968578" cy="3967076"/>
          </a:xfrm>
        </p:spPr>
        <p:txBody>
          <a:bodyPr/>
          <a:lstStyle>
            <a:lvl1pPr marL="0" indent="0">
              <a:buNone/>
              <a:defRPr>
                <a:latin typeface="Telegraf" pitchFamily="2" charset="77"/>
              </a:defRPr>
            </a:lvl1pPr>
          </a:lstStyle>
          <a:p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4E7AF84B-16D6-0248-B73A-0D7DAE5789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1185863"/>
            <a:ext cx="6983413" cy="630237"/>
          </a:xfrm>
        </p:spPr>
        <p:txBody>
          <a:bodyPr/>
          <a:lstStyle>
            <a:lvl1pPr marL="0" indent="0">
              <a:buNone/>
              <a:defRPr sz="4000">
                <a:latin typeface="Telegraf" pitchFamily="2" charset="77"/>
              </a:defRPr>
            </a:lvl1pPr>
            <a:lvl2pPr marL="108000" indent="0">
              <a:buNone/>
              <a:defRPr sz="4000">
                <a:latin typeface="Telegraf" pitchFamily="2" charset="77"/>
              </a:defRPr>
            </a:lvl2pPr>
            <a:lvl3pPr marL="216000" indent="0">
              <a:buNone/>
              <a:defRPr sz="4000">
                <a:latin typeface="Telegraf" pitchFamily="2" charset="77"/>
              </a:defRPr>
            </a:lvl3pPr>
            <a:lvl4pPr marL="324000" indent="0">
              <a:buNone/>
              <a:defRPr sz="4000">
                <a:latin typeface="Telegraf" pitchFamily="2" charset="77"/>
              </a:defRPr>
            </a:lvl4pPr>
            <a:lvl5pPr marL="468000" indent="0">
              <a:buNone/>
              <a:defRPr sz="4000">
                <a:latin typeface="Telegraf" pitchFamily="2" charset="77"/>
              </a:defRPr>
            </a:lvl5pPr>
          </a:lstStyle>
          <a:p>
            <a:pPr lvl="0"/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41829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and Content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E37E-6DFF-2C9B-C833-632AEE3F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CE7E-FB90-8138-F632-7FAC6B5A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344" y="3356429"/>
            <a:ext cx="10504869" cy="28205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D589-4888-F171-46C1-A0122699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73060-BBCA-B94B-A1F3-D762D58B8B2C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D45F-EA74-FFA4-556C-C3DBE655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0931-9D5E-018F-E114-495C273B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05BB0EF-A6CE-7C60-6C22-6B149772B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6F08B55C-1E69-E53E-4930-47928C245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435615-B97B-6969-1ACB-1602ACFF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9552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348000"/>
            <a:ext cx="5181600" cy="283112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77C36-2AF5-9944-8BA2-8F1728EE5FD7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E32E6DB-C4BC-AAA0-77E8-4D9DDCA798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155815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wo Content w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BAE5-A313-2E1E-5507-C7DF8335F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8000"/>
            <a:ext cx="6364576" cy="15137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39CB-DEBE-F12E-39EF-2AF2382E4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496379"/>
            <a:ext cx="5157787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1922-B2B8-ABB2-3CCF-87666450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7999"/>
            <a:ext cx="5157787" cy="288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17334-84F4-5BBB-E76A-5C9A3BFCB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96379"/>
            <a:ext cx="5183188" cy="823912"/>
          </a:xfrm>
        </p:spPr>
        <p:txBody>
          <a:bodyPr anchor="b"/>
          <a:lstStyle>
            <a:lvl1pPr marL="0" indent="0">
              <a:lnSpc>
                <a:spcPts val="2400"/>
              </a:lnSpc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C898F-26CB-75F9-948F-E92F091BE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7999"/>
            <a:ext cx="5183188" cy="28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41128-A155-B883-550E-2AD53215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4C37-71A2-5D48-99ED-C7C57CF03AA7}" type="datetime2">
              <a:rPr lang="da-DK" smtClean="0"/>
              <a:t>7. november 2022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5FEFC-3ED7-82DE-A33B-321E08C93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C99F0B-6686-B01F-234A-84C617E0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C3118B9-FE21-AF0C-FEF9-A351F7986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252000"/>
            <a:ext cx="3240000" cy="180000"/>
          </a:xfrm>
        </p:spPr>
        <p:txBody>
          <a:bodyPr anchor="ctr" anchorCtr="0"/>
          <a:lstStyle>
            <a:lvl1pPr marL="0" indent="0">
              <a:lnSpc>
                <a:spcPts val="1200"/>
              </a:lnSpc>
              <a:buNone/>
              <a:defRPr sz="750"/>
            </a:lvl1pPr>
          </a:lstStyle>
          <a:p>
            <a:pPr lvl="0"/>
            <a:r>
              <a:rPr lang="en-GB" dirty="0"/>
              <a:t>Type chapter name here</a:t>
            </a:r>
          </a:p>
        </p:txBody>
      </p:sp>
    </p:spTree>
    <p:extLst>
      <p:ext uri="{BB962C8B-B14F-4D97-AF65-F5344CB8AC3E}">
        <p14:creationId xmlns:p14="http://schemas.microsoft.com/office/powerpoint/2010/main" val="274492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D1D5-2C1B-86D2-84F8-BFB5633A1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5181600" cy="1732612"/>
          </a:xfrm>
        </p:spPr>
        <p:txBody>
          <a:bodyPr/>
          <a:lstStyle>
            <a:lvl1pPr>
              <a:defRPr sz="2800">
                <a:latin typeface="Telegraf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18DF-FAEC-2DF3-A263-AFB3193E2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412569"/>
            <a:ext cx="4259547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D11D2-846D-4724-570C-A8E5AA2C8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7628" y="4412570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6C0C5-59B1-16D2-BFBF-A38A9435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ED177C36-2AF5-9944-8BA2-8F1728EE5FD7}" type="datetime2">
              <a:rPr lang="da-DK" smtClean="0"/>
              <a:pPr/>
              <a:t>7. november 2022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2E19B-FA8C-42EC-3656-E34D6F73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4DDFC-F5CD-B49D-517D-A55C6447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4144CAB-617F-6897-B118-8AC236AF527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447628" y="1965781"/>
            <a:ext cx="3904585" cy="1440000"/>
          </a:xfrm>
        </p:spPr>
        <p:txBody>
          <a:bodyPr/>
          <a:lstStyle>
            <a:lvl1pPr>
              <a:defRPr sz="1400">
                <a:latin typeface="Telegraf" pitchFamily="2" charset="77"/>
              </a:defRPr>
            </a:lvl1pPr>
            <a:lvl2pPr>
              <a:defRPr sz="1400">
                <a:latin typeface="Telegraf" pitchFamily="2" charset="77"/>
              </a:defRPr>
            </a:lvl2pPr>
            <a:lvl3pPr>
              <a:defRPr sz="1400">
                <a:latin typeface="Telegraf" pitchFamily="2" charset="77"/>
              </a:defRPr>
            </a:lvl3pPr>
            <a:lvl4pPr>
              <a:defRPr sz="1400">
                <a:latin typeface="Telegraf" pitchFamily="2" charset="77"/>
              </a:defRPr>
            </a:lvl4pPr>
            <a:lvl5pPr>
              <a:defRPr sz="1400">
                <a:latin typeface="Telegraf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B28D7A6-CF37-96A2-EAB9-46538F7D907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800571"/>
            <a:ext cx="4259547" cy="463070"/>
          </a:xfr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600" b="1" baseline="0">
                <a:solidFill>
                  <a:schemeClr val="tx1"/>
                </a:solidFill>
                <a:latin typeface="Telegraf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DCC9395-BDE4-48F9-0645-6045648A05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47629" y="1368001"/>
            <a:ext cx="3904584" cy="46847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latin typeface="Telegraf" pitchFamily="2" charset="77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77E98E0-042A-11FE-F91F-EE0107A56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47629" y="3735403"/>
            <a:ext cx="3904583" cy="530226"/>
          </a:xfrm>
        </p:spPr>
        <p:txBody>
          <a:bodyPr anchor="b" anchorCtr="0"/>
          <a:lstStyle>
            <a:lvl1pPr marL="0" indent="0">
              <a:lnSpc>
                <a:spcPts val="2600"/>
              </a:lnSpc>
              <a:buNone/>
              <a:defRPr sz="1600" b="1" i="0" baseline="0">
                <a:latin typeface="Telegraf" pitchFamily="2" charset="77"/>
              </a:defRPr>
            </a:lvl1pPr>
            <a:lvl2pPr>
              <a:lnSpc>
                <a:spcPts val="2600"/>
              </a:lnSpc>
              <a:defRPr sz="1600" b="1" i="0" baseline="0"/>
            </a:lvl2pPr>
            <a:lvl3pPr>
              <a:lnSpc>
                <a:spcPts val="2600"/>
              </a:lnSpc>
              <a:defRPr sz="1600" b="1" i="0" baseline="0"/>
            </a:lvl3pPr>
            <a:lvl4pPr>
              <a:lnSpc>
                <a:spcPts val="2600"/>
              </a:lnSpc>
              <a:defRPr sz="1600" b="1" i="0" baseline="0"/>
            </a:lvl4pPr>
            <a:lvl5pPr>
              <a:lnSpc>
                <a:spcPts val="2600"/>
              </a:lnSpc>
              <a:defRPr sz="1600" b="1" i="0" baseline="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6" name="Pladsholder til indhold 34">
            <a:extLst>
              <a:ext uri="{FF2B5EF4-FFF2-40B4-BE49-F238E27FC236}">
                <a16:creationId xmlns:a16="http://schemas.microsoft.com/office/drawing/2014/main" id="{6E2342AA-3181-F445-9DC6-96F3CE7E2FD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85806" y="1496414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7" name="Pladsholder til indhold 34">
            <a:extLst>
              <a:ext uri="{FF2B5EF4-FFF2-40B4-BE49-F238E27FC236}">
                <a16:creationId xmlns:a16="http://schemas.microsoft.com/office/drawing/2014/main" id="{C9263C8D-0DA2-314D-AB77-18FF386954B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685806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  <p:sp>
        <p:nvSpPr>
          <p:cNvPr id="38" name="Pladsholder til indhold 34">
            <a:extLst>
              <a:ext uri="{FF2B5EF4-FFF2-40B4-BE49-F238E27FC236}">
                <a16:creationId xmlns:a16="http://schemas.microsoft.com/office/drawing/2014/main" id="{6C301B74-1CDD-CE42-90F8-82F36396029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27561" y="3882343"/>
            <a:ext cx="526962" cy="530226"/>
          </a:xfrm>
        </p:spPr>
        <p:txBody>
          <a:bodyPr/>
          <a:lstStyle>
            <a:lvl1pPr>
              <a:defRPr>
                <a:latin typeface="Telegraf" pitchFamily="2" charset="77"/>
              </a:defRPr>
            </a:lvl1pPr>
          </a:lstStyle>
          <a:p>
            <a:pPr lvl="0"/>
            <a:r>
              <a:rPr lang="da-DK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4962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hree Content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FAEC3E4-D613-D84F-8F57-E8F8A9140F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06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6537-75B7-39DA-CFA8-E039690A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4" y="1368001"/>
            <a:ext cx="6244604" cy="173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C554F-822B-25A1-21A5-88E85741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44" y="3348000"/>
            <a:ext cx="10504869" cy="2820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4FF20-68C6-D201-0365-8C184F61F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DDE7F-CF5C-7448-A5D4-138EB970DA53}" type="datetime2">
              <a:rPr lang="da-DK" smtClean="0"/>
              <a:t>7. november 2022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8372-71AC-77B3-4CD8-5FD59164B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D0B2A-49BE-0807-8DE3-AADD8DA7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CE21FDA0-9B75-FD4B-8974-211DAFD3C1D2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D01D1C6-6883-B271-72B8-59CD5EFFAB0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1555148" y="229550"/>
            <a:ext cx="450000" cy="450000"/>
          </a:xfrm>
          <a:prstGeom prst="rect">
            <a:avLst/>
          </a:prstGeom>
        </p:spPr>
      </p:pic>
      <p:pic>
        <p:nvPicPr>
          <p:cNvPr id="8" name="Object 4" descr="preencoded.png">
            <a:extLst>
              <a:ext uri="{FF2B5EF4-FFF2-40B4-BE49-F238E27FC236}">
                <a16:creationId xmlns:a16="http://schemas.microsoft.com/office/drawing/2014/main" id="{7D199010-5ECE-2600-3EDB-CF029BE0FDE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838200" y="448200"/>
            <a:ext cx="10521953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61" r:id="rId5"/>
    <p:sldLayoutId id="2147483652" r:id="rId6"/>
    <p:sldLayoutId id="2147483653" r:id="rId7"/>
    <p:sldLayoutId id="2147483665" r:id="rId8"/>
    <p:sldLayoutId id="2147483671" r:id="rId9"/>
    <p:sldLayoutId id="2147483663" r:id="rId10"/>
    <p:sldLayoutId id="2147483654" r:id="rId11"/>
    <p:sldLayoutId id="2147483655" r:id="rId12"/>
    <p:sldLayoutId id="2147483660" r:id="rId13"/>
    <p:sldLayoutId id="2147483664" r:id="rId14"/>
    <p:sldLayoutId id="2147483658" r:id="rId15"/>
    <p:sldLayoutId id="2147483667" r:id="rId16"/>
    <p:sldLayoutId id="2147483656" r:id="rId17"/>
    <p:sldLayoutId id="2147483669" r:id="rId18"/>
    <p:sldLayoutId id="2147483670" r:id="rId19"/>
    <p:sldLayoutId id="2147483657" r:id="rId20"/>
    <p:sldLayoutId id="2147483668" r:id="rId21"/>
  </p:sldLayoutIdLst>
  <p:hf hdr="0" ftr="0" dt="0"/>
  <p:txStyles>
    <p:titleStyle>
      <a:lvl1pPr algn="l" defTabSz="914400" rtl="0" eaLnBrk="1" latinLnBrk="0" hangingPunct="1">
        <a:lnSpc>
          <a:spcPts val="41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08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08000" algn="l" defTabSz="914400" rtl="0" eaLnBrk="1" latinLnBrk="0" hangingPunct="1">
        <a:lnSpc>
          <a:spcPts val="1800"/>
        </a:lnSpc>
        <a:spcBef>
          <a:spcPts val="0"/>
        </a:spcBef>
        <a:buFont typeface="Arial" panose="020B0604020202020204" pitchFamily="34" charset="0"/>
        <a:buChar char="•"/>
        <a:defRPr sz="12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talentech.com/fi/hr-j&#228;rjestelm&#228;-vaatimuks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alentech.com/fi/demo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901858D5-F328-AB42-A762-6193941E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</a:t>
            </a:fld>
            <a:endParaRPr lang="da-DK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FB07686-B415-1B4C-B4A7-8B8D59744FFB}"/>
              </a:ext>
            </a:extLst>
          </p:cNvPr>
          <p:cNvSpPr txBox="1">
            <a:spLocks/>
          </p:cNvSpPr>
          <p:nvPr/>
        </p:nvSpPr>
        <p:spPr>
          <a:xfrm>
            <a:off x="838201" y="3526927"/>
            <a:ext cx="9144000" cy="1117145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4800" dirty="0">
                <a:solidFill>
                  <a:srgbClr val="26253E"/>
                </a:solidFill>
                <a:latin typeface="Telegraf" pitchFamily="2" charset="77"/>
              </a:rPr>
              <a:t>Your one click pitch template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483035A-7587-1443-BABD-033F09F398C0}"/>
              </a:ext>
            </a:extLst>
          </p:cNvPr>
          <p:cNvSpPr txBox="1">
            <a:spLocks/>
          </p:cNvSpPr>
          <p:nvPr/>
        </p:nvSpPr>
        <p:spPr>
          <a:xfrm>
            <a:off x="7606723" y="5949659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 dirty="0">
                <a:solidFill>
                  <a:srgbClr val="26253E"/>
                </a:solidFill>
                <a:latin typeface="Telegraf" pitchFamily="2" charset="77"/>
              </a:rPr>
              <a:t>&gt;&gt; </a:t>
            </a:r>
            <a:r>
              <a:rPr lang="fi-FI" sz="1800" dirty="0" err="1">
                <a:solidFill>
                  <a:srgbClr val="26253E"/>
                </a:solidFill>
                <a:latin typeface="Telegraf" pitchFamily="2" charset="77"/>
              </a:rPr>
              <a:t>Vakutetaan</a:t>
            </a:r>
            <a:r>
              <a:rPr lang="fi-FI" sz="1800" dirty="0">
                <a:solidFill>
                  <a:srgbClr val="26253E"/>
                </a:solidFill>
                <a:latin typeface="Telegraf" pitchFamily="2" charset="77"/>
              </a:rPr>
              <a:t> pomosi yhdessä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94E3BC-0699-5A4D-86E1-BA4B0539C944}"/>
              </a:ext>
            </a:extLst>
          </p:cNvPr>
          <p:cNvSpPr txBox="1">
            <a:spLocks/>
          </p:cNvSpPr>
          <p:nvPr/>
        </p:nvSpPr>
        <p:spPr>
          <a:xfrm>
            <a:off x="838200" y="2860392"/>
            <a:ext cx="1062886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5900" b="1" dirty="0">
                <a:solidFill>
                  <a:srgbClr val="26253E"/>
                </a:solidFill>
                <a:latin typeface="Telegraf" pitchFamily="2" charset="77"/>
              </a:rPr>
              <a:t>HR-järjestelmä</a:t>
            </a:r>
            <a:r>
              <a:rPr lang="en-GB" sz="5900" b="1" dirty="0">
                <a:solidFill>
                  <a:srgbClr val="26253E"/>
                </a:solidFill>
                <a:latin typeface="Telegraf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3632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388543"/>
            <a:ext cx="6531141" cy="20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3800" dirty="0">
                <a:latin typeface="Telegraf" pitchFamily="2" charset="77"/>
              </a:rPr>
              <a:t>Työntekijöiden </a:t>
            </a:r>
          </a:p>
          <a:p>
            <a:r>
              <a:rPr lang="fi-FI" sz="3800" dirty="0">
                <a:latin typeface="Telegraf" pitchFamily="2" charset="77"/>
              </a:rPr>
              <a:t>suorituskyky ja </a:t>
            </a:r>
          </a:p>
          <a:p>
            <a:r>
              <a:rPr lang="fi-FI" sz="3800" dirty="0">
                <a:latin typeface="Telegraf" pitchFamily="2" charset="77"/>
              </a:rPr>
              <a:t>säilyvyys</a:t>
            </a:r>
            <a:r>
              <a:rPr lang="da-DK" sz="3800" dirty="0"/>
              <a:t>
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10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16799" y="1843950"/>
            <a:ext cx="18101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2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D48CB887-DED5-9C48-B5A3-603DE02EE6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260272" cy="221244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HR-järjestelmän avulla voimme parantaa työntekijöiden suorituskykyä ja pysyvyyttä suorittamalla arviointeja, helpottamalla työntekijöiden kehittymistä, kehityksen mittaamisella, </a:t>
            </a:r>
            <a:r>
              <a:rPr lang="fi-FI" sz="2000" dirty="0" err="1">
                <a:latin typeface="Telegraf" pitchFamily="2" charset="77"/>
              </a:rPr>
              <a:t>NPS:llä</a:t>
            </a:r>
            <a:r>
              <a:rPr lang="fi-FI" sz="2000" dirty="0">
                <a:latin typeface="Telegraf" pitchFamily="2" charset="77"/>
              </a:rPr>
              <a:t>, suunnitelmilla ja monella muulla tavalla.</a:t>
            </a:r>
            <a:r>
              <a:rPr lang="en-US" sz="2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1471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481878"/>
            <a:ext cx="8708858" cy="2399490"/>
          </a:xfrm>
        </p:spPr>
        <p:txBody>
          <a:bodyPr/>
          <a:lstStyle/>
          <a:p>
            <a:pPr lvl="0"/>
            <a:br>
              <a:rPr lang="fi-FI" dirty="0"/>
            </a:br>
            <a:r>
              <a:rPr lang="fi-FI" sz="2400" dirty="0"/>
              <a:t>HR-järjestelmää käyttävien yritysten pystyvät 3.8 kertaa todennäköisemmin kehittämään ongelmanratkaisukykyä ja 6 kertaa todennäköisemmin ratkaisemaan suorituskykyyn vaikuttavat ongelmat 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808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3.8x</a:t>
            </a:r>
          </a:p>
        </p:txBody>
      </p:sp>
    </p:spTree>
    <p:extLst>
      <p:ext uri="{BB962C8B-B14F-4D97-AF65-F5344CB8AC3E}">
        <p14:creationId xmlns:p14="http://schemas.microsoft.com/office/powerpoint/2010/main" val="344393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2" y="3610982"/>
            <a:ext cx="7686796" cy="2063045"/>
          </a:xfrm>
        </p:spPr>
        <p:txBody>
          <a:bodyPr/>
          <a:lstStyle/>
          <a:p>
            <a:pPr lvl="0"/>
            <a:r>
              <a:rPr lang="fi-FI" dirty="0"/>
              <a:t>Yritykset, jotka panostavat henkilöstön kehittämiseen, tunnistavat ja kehittävät 2,9 kertaa todennäköisemmin tulevia moniosaajia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849723" y="1898795"/>
            <a:ext cx="3293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2.9x</a:t>
            </a:r>
          </a:p>
        </p:txBody>
      </p:sp>
    </p:spTree>
    <p:extLst>
      <p:ext uri="{BB962C8B-B14F-4D97-AF65-F5344CB8AC3E}">
        <p14:creationId xmlns:p14="http://schemas.microsoft.com/office/powerpoint/2010/main" val="279561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771" y="3158323"/>
            <a:ext cx="9259687" cy="1947844"/>
          </a:xfrm>
        </p:spPr>
        <p:txBody>
          <a:bodyPr/>
          <a:lstStyle/>
          <a:p>
            <a:pPr lvl="0"/>
            <a:r>
              <a:rPr lang="fi-FI" dirty="0"/>
              <a:t>94 % työntekijöistä viipyisi pidempään yrityksessä, jos heidän työpaikkansa panostaisi heidän uraansa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92370" y="1913083"/>
            <a:ext cx="27077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94%</a:t>
            </a:r>
          </a:p>
        </p:txBody>
      </p:sp>
    </p:spTree>
    <p:extLst>
      <p:ext uri="{BB962C8B-B14F-4D97-AF65-F5344CB8AC3E}">
        <p14:creationId xmlns:p14="http://schemas.microsoft.com/office/powerpoint/2010/main" val="340674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2438411"/>
            <a:ext cx="10517711" cy="9905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Vahvista tulosta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6050410" cy="2020662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HR-järjestelmän avulla voimme säästää aikaa ja rahaa hallinnollisissa tehtävissä. Pystymme nostamaan sitoutumista ja suorituskykyä kehityskeskusteluilla, osaamisen johtamisella, kehityssuunnitelmilla ja muulla, mikä </a:t>
            </a:r>
            <a:r>
              <a:rPr lang="fi-FI" sz="2000" b="1" dirty="0">
                <a:latin typeface="Telegraf" pitchFamily="2" charset="77"/>
              </a:rPr>
              <a:t>näkyy suoraa myös tuloksessamme. </a:t>
            </a:r>
            <a:r>
              <a:rPr lang="en-US" sz="2000" dirty="0"/>
              <a:t>
</a:t>
            </a:r>
            <a:endParaRPr lang="en-US" sz="2000" b="1" dirty="0"/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14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321853" y="1843950"/>
            <a:ext cx="18000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579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537" y="3311058"/>
            <a:ext cx="7657403" cy="2728235"/>
          </a:xfrm>
        </p:spPr>
        <p:txBody>
          <a:bodyPr/>
          <a:lstStyle/>
          <a:p>
            <a:pPr lvl="0"/>
            <a:br>
              <a:rPr lang="en-US" dirty="0"/>
            </a:br>
            <a:r>
              <a:rPr lang="fi-FI" dirty="0"/>
              <a:t>Yritykset, jotka panostavat henkilöstön hallintaan, onnistuvat 2,4 kertaa todennäköisemmin palkkaamaan oikeat työntekijät. Näin tietysti vältytään kalliilta virherekrytoinneilta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15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14439" y="1908808"/>
            <a:ext cx="2671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2.4x</a:t>
            </a:r>
          </a:p>
        </p:txBody>
      </p:sp>
    </p:spTree>
    <p:extLst>
      <p:ext uri="{BB962C8B-B14F-4D97-AF65-F5344CB8AC3E}">
        <p14:creationId xmlns:p14="http://schemas.microsoft.com/office/powerpoint/2010/main" val="114319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943" y="3876843"/>
            <a:ext cx="7730958" cy="1795779"/>
          </a:xfrm>
        </p:spPr>
        <p:txBody>
          <a:bodyPr/>
          <a:lstStyle/>
          <a:p>
            <a:pPr lvl="0"/>
            <a:r>
              <a:rPr lang="fi-FI" dirty="0"/>
              <a:t>Henkilöstön kehittämiseen panostavien yrityksien liikevaihdon kasvu on </a:t>
            </a:r>
            <a:br>
              <a:rPr lang="fi-FI" dirty="0"/>
            </a:br>
            <a:r>
              <a:rPr lang="fi-FI" dirty="0"/>
              <a:t>2,2 kertaa suurempaa ja voittoprosentti jopa 2,1 kertainen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6484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2.2x</a:t>
            </a:r>
          </a:p>
        </p:txBody>
      </p:sp>
    </p:spTree>
    <p:extLst>
      <p:ext uri="{BB962C8B-B14F-4D97-AF65-F5344CB8AC3E}">
        <p14:creationId xmlns:p14="http://schemas.microsoft.com/office/powerpoint/2010/main" val="1398200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DD725-F522-C04C-A7E8-4EE86DD7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222" y="1507012"/>
            <a:ext cx="8791479" cy="4385787"/>
          </a:xfrm>
        </p:spPr>
        <p:txBody>
          <a:bodyPr/>
          <a:lstStyle/>
          <a:p>
            <a:r>
              <a:rPr lang="fi-FI" sz="4000" dirty="0"/>
              <a:t>Kerrataan vielä </a:t>
            </a:r>
            <a:br>
              <a:rPr lang="fi-FI" dirty="0"/>
            </a:br>
            <a:r>
              <a:rPr lang="fi-FI" b="0" dirty="0"/>
              <a:t>HR-järjestelmä auttaa meitä tallentamaan ja hallitsemaan työntekijätietoja ja asiakirjoja </a:t>
            </a:r>
            <a:r>
              <a:rPr lang="fi-FI" b="0" dirty="0" err="1"/>
              <a:t>GDPR:n</a:t>
            </a:r>
            <a:r>
              <a:rPr lang="fi-FI" b="0" dirty="0"/>
              <a:t> mukaisesti. Sen avulla voimme helpottaa työntekijöiden kehitystä ja siten lisätä työntekijöiden tyytyväisyyttä ja pysyvyyttä. Ja viime kädessä tämä kaikki auttaa meitä parantamaan tulostamme. </a:t>
            </a:r>
            <a:endParaRPr lang="fi-FI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18A7D0E-6403-0E40-8297-5C320DEE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11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…Ei siinä kaikki!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89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4C3D12-C26B-7044-8123-D91CB0AE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19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B86DAF-F265-3D4D-8902-DBA4056B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9320" y="2922811"/>
            <a:ext cx="5967959" cy="2945266"/>
          </a:xfrm>
        </p:spPr>
        <p:txBody>
          <a:bodyPr/>
          <a:lstStyle/>
          <a:p>
            <a:r>
              <a:rPr lang="fi-FI" sz="2400" dirty="0"/>
              <a:t>Digitaaliset ja automatisoidut prosessit vapauttavat sisäisiä resursseja </a:t>
            </a:r>
          </a:p>
          <a:p>
            <a:r>
              <a:rPr lang="fi-FI" sz="2400" dirty="0"/>
              <a:t>Et tarvitse omaa IT-osaajaa päivittäiseen ylläpitoon</a:t>
            </a:r>
          </a:p>
          <a:p>
            <a:r>
              <a:rPr lang="fi-FI" sz="2400" dirty="0"/>
              <a:t>Saat meiltä paikallista tukea joka arkipäivä klo 9-17</a:t>
            </a:r>
          </a:p>
          <a:p>
            <a:pPr lvl="0"/>
            <a:r>
              <a:rPr lang="fi-FI" sz="2400" dirty="0"/>
              <a:t>Konsultointia tarpeidesi mukaan </a:t>
            </a:r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02524477-3AC9-3B4B-81AC-7A9F202D347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372748"/>
            <a:ext cx="8681357" cy="758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b="1" dirty="0"/>
              <a:t>Kuin oma digitaalinen HR-assistentti</a:t>
            </a:r>
          </a:p>
        </p:txBody>
      </p:sp>
      <p:pic>
        <p:nvPicPr>
          <p:cNvPr id="17" name="Pladsholder til billede 16" descr="Et billede, der indeholder galleri, værelse, skærmbillede&#10;&#10;Automatisk genereret beskrivelse">
            <a:extLst>
              <a:ext uri="{FF2B5EF4-FFF2-40B4-BE49-F238E27FC236}">
                <a16:creationId xmlns:a16="http://schemas.microsoft.com/office/drawing/2014/main" id="{5B1E6A63-0443-B841-BEC9-238DFB5BC1E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9594" r="10403"/>
          <a:stretch/>
        </p:blipFill>
        <p:spPr>
          <a:xfrm>
            <a:off x="838200" y="2922811"/>
            <a:ext cx="4182358" cy="2945266"/>
          </a:xfrm>
        </p:spPr>
      </p:pic>
    </p:spTree>
    <p:extLst>
      <p:ext uri="{BB962C8B-B14F-4D97-AF65-F5344CB8AC3E}">
        <p14:creationId xmlns:p14="http://schemas.microsoft.com/office/powerpoint/2010/main" val="409180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81F5-BDE8-3740-3AF0-B636D28240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0628" y="2382469"/>
            <a:ext cx="10541074" cy="3274413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5400" dirty="0">
                <a:latin typeface="Telegraf" pitchFamily="2" charset="77"/>
              </a:rPr>
              <a:t>GDPR-vaatimukset</a:t>
            </a:r>
            <a:br>
              <a:rPr lang="fi-FI" sz="6000" dirty="0">
                <a:latin typeface="Telegraf" pitchFamily="2" charset="77"/>
              </a:rPr>
            </a:br>
            <a:r>
              <a:rPr lang="fi-FI" sz="3200" b="0" dirty="0">
                <a:latin typeface="Telegraf" pitchFamily="2" charset="77"/>
              </a:rPr>
              <a:t>..ja henkilöstön kehittäminen ovat kriittisiä!</a:t>
            </a:r>
            <a:r>
              <a:rPr lang="en-US" sz="5400" dirty="0">
                <a:latin typeface="Telegraf" pitchFamily="2" charset="77"/>
              </a:rPr>
              <a:t>
</a:t>
            </a:r>
            <a:endParaRPr lang="da-DK" sz="2000" b="0" dirty="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57423-7EAF-B307-BA8A-8FA0B5659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>
                <a:latin typeface="Telegraf" pitchFamily="2" charset="77"/>
              </a:rPr>
              <a:t>0</a:t>
            </a:r>
            <a:fld id="{CE21FDA0-9B75-FD4B-8974-211DAFD3C1D2}" type="slidenum">
              <a:rPr lang="da-DK" smtClean="0">
                <a:latin typeface="Telegraf" pitchFamily="2" charset="77"/>
              </a:rPr>
              <a:pPr/>
              <a:t>2</a:t>
            </a:fld>
            <a:endParaRPr lang="da-DK" dirty="0">
              <a:latin typeface="Telegra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9476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6D6006F-D6C3-B644-BD7C-E3CC377B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20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0893B-CDCE-8640-AE9E-4E98DD08D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112249"/>
            <a:ext cx="6491991" cy="3967076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Kyllä, </a:t>
            </a:r>
          </a:p>
          <a:p>
            <a:pPr marL="0" indent="0">
              <a:buNone/>
            </a:pPr>
            <a:endParaRPr lang="da-DK" dirty="0"/>
          </a:p>
          <a:p>
            <a:r>
              <a:rPr lang="fi-FI" dirty="0"/>
              <a:t>100% GDPR-vaatimusten mukainen</a:t>
            </a:r>
          </a:p>
          <a:p>
            <a:pPr marL="0" indent="0">
              <a:buNone/>
            </a:pPr>
            <a:r>
              <a:rPr lang="en-GB" sz="100" dirty="0" err="1">
                <a:latin typeface="Telegraf" pitchFamily="2" charset="77"/>
              </a:rPr>
              <a:t>e’ll</a:t>
            </a:r>
            <a:r>
              <a:rPr lang="en-GB" sz="100" dirty="0">
                <a:latin typeface="Telegraf" pitchFamily="2" charset="77"/>
              </a:rPr>
              <a:t> always have candidate &amp; employee consent</a:t>
            </a:r>
          </a:p>
          <a:p>
            <a:pPr lvl="4"/>
            <a:r>
              <a:rPr lang="fi-FI" sz="1400" dirty="0">
                <a:latin typeface="Telegraf" pitchFamily="2" charset="77"/>
              </a:rPr>
              <a:t>Poistamiskäytännöt &amp; käyttäjän hallinta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Ulkoiset IT toimijat tarkastavat toimintaa</a:t>
            </a:r>
          </a:p>
          <a:p>
            <a:pPr lvl="4"/>
            <a:r>
              <a:rPr lang="fi-FI" sz="1400" dirty="0">
                <a:latin typeface="Telegraf" pitchFamily="2" charset="77"/>
              </a:rPr>
              <a:t>Suojattu datan varastointi</a:t>
            </a:r>
          </a:p>
          <a:p>
            <a:pPr lvl="4"/>
            <a:r>
              <a:rPr lang="fi-FI" sz="1400" dirty="0">
                <a:latin typeface="Telegraf" pitchFamily="2" charset="77"/>
              </a:rPr>
              <a:t>Datan prosessointi on meille varmistettu</a:t>
            </a:r>
            <a:endParaRPr lang="da-DK" dirty="0"/>
          </a:p>
        </p:txBody>
      </p:sp>
      <p:pic>
        <p:nvPicPr>
          <p:cNvPr id="7" name="Pladsholder til billede 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1922DAE0-BB04-D443-B9CE-F8FD1E290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2092" b="2092"/>
          <a:stretch>
            <a:fillRect/>
          </a:stretch>
        </p:blipFill>
        <p:spPr>
          <a:xfrm>
            <a:off x="6596743" y="1718159"/>
            <a:ext cx="4757057" cy="4755256"/>
          </a:xfrm>
        </p:spPr>
      </p:pic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5D78F61-9C21-1446-BA7C-5378644E7FB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403040"/>
            <a:ext cx="6983413" cy="6302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b="1" dirty="0"/>
              <a:t>Jos vielä mietit…</a:t>
            </a:r>
          </a:p>
        </p:txBody>
      </p:sp>
    </p:spTree>
    <p:extLst>
      <p:ext uri="{BB962C8B-B14F-4D97-AF65-F5344CB8AC3E}">
        <p14:creationId xmlns:p14="http://schemas.microsoft.com/office/powerpoint/2010/main" val="416099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A3D5-26DB-C84B-B316-EA9318AB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8" y="3156653"/>
            <a:ext cx="5397207" cy="2554200"/>
          </a:xfrm>
        </p:spPr>
        <p:txBody>
          <a:bodyPr/>
          <a:lstStyle/>
          <a:p>
            <a:br>
              <a:rPr lang="en-US" dirty="0">
                <a:latin typeface="Telegraf" pitchFamily="2" charset="77"/>
              </a:rPr>
            </a:br>
            <a:r>
              <a:rPr lang="fi-FI" dirty="0">
                <a:latin typeface="Telegraf" pitchFamily="2" charset="77"/>
              </a:rPr>
              <a:t>Teimme sinulle kaiken valmiiksi – listasimme myös  järjestelmän vaatimusmäärittelyt sinun vapaaseen käyttöösi</a:t>
            </a:r>
            <a:br>
              <a:rPr lang="en-US" dirty="0">
                <a:latin typeface="Telegraf" pitchFamily="2" charset="77"/>
              </a:rPr>
            </a:br>
            <a:br>
              <a:rPr lang="en-US" dirty="0">
                <a:latin typeface="Telegraf" pitchFamily="2" charset="77"/>
              </a:rPr>
            </a:br>
            <a:r>
              <a:rPr lang="en-US" sz="2000" b="0" u="sng" dirty="0">
                <a:latin typeface="Telegraf" pitchFamily="2" charset="77"/>
                <a:hlinkClick r:id="rId3" tooltip="Katso tästä"/>
              </a:rPr>
              <a:t>Katso tästä</a:t>
            </a:r>
            <a:br>
              <a:rPr lang="da-DK" dirty="0">
                <a:latin typeface="Telegraf" pitchFamily="2" charset="77"/>
              </a:rPr>
            </a:br>
            <a:endParaRPr lang="da-DK" dirty="0">
              <a:latin typeface="Telegraf" pitchFamily="2" charset="77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DAFA328-6388-D746-AC59-0E696201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21</a:t>
            </a:fld>
            <a:endParaRPr lang="da-DK"/>
          </a:p>
        </p:txBody>
      </p:sp>
      <p:pic>
        <p:nvPicPr>
          <p:cNvPr id="12" name="Pladsholder til billede 11" descr="Et billede, der indeholder tekst, shoji, krydsord&#10;&#10;Automatisk genereret beskrivelse">
            <a:extLst>
              <a:ext uri="{FF2B5EF4-FFF2-40B4-BE49-F238E27FC236}">
                <a16:creationId xmlns:a16="http://schemas.microsoft.com/office/drawing/2014/main" id="{3C6150A6-8105-C843-A28A-C388985CD0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/>
          </a:blip>
          <a:srcRect t="13746" b="13746"/>
          <a:stretch>
            <a:fillRect/>
          </a:stretch>
        </p:blipFill>
        <p:spPr>
          <a:xfrm>
            <a:off x="6950529" y="1807569"/>
            <a:ext cx="3761014" cy="3903284"/>
          </a:xfrm>
          <a:noFill/>
        </p:spPr>
      </p:pic>
    </p:spTree>
    <p:extLst>
      <p:ext uri="{BB962C8B-B14F-4D97-AF65-F5344CB8AC3E}">
        <p14:creationId xmlns:p14="http://schemas.microsoft.com/office/powerpoint/2010/main" val="248543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22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0088" y="2124805"/>
            <a:ext cx="5838542" cy="3967076"/>
          </a:xfrm>
        </p:spPr>
        <p:txBody>
          <a:bodyPr/>
          <a:lstStyle/>
          <a:p>
            <a:pPr lvl="0"/>
            <a:r>
              <a:rPr lang="fi-FI" sz="2000" dirty="0"/>
              <a:t>Haluamme olla </a:t>
            </a:r>
            <a:r>
              <a:rPr lang="fi-FI" sz="2000" dirty="0" err="1"/>
              <a:t>GDPR:n</a:t>
            </a:r>
            <a:r>
              <a:rPr lang="fi-FI" sz="2000" dirty="0"/>
              <a:t> mukaisia!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Haluamme säilyttää, muokata ja hallita dataa ja dokumentteja oikean aikaisesti ja turvallisesti!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Haluamme, että työntekijät onnistuvat ja kasvavat yrityksen mukana!</a:t>
            </a:r>
            <a:br>
              <a:rPr lang="fi-FI" sz="2000" dirty="0"/>
            </a:br>
            <a:endParaRPr lang="fi-FI" sz="2000" dirty="0"/>
          </a:p>
          <a:p>
            <a:pPr lvl="0"/>
            <a:r>
              <a:rPr lang="fi-FI" sz="2000" dirty="0"/>
              <a:t>Haluamme, että työntekijämme pysyvät yrityksessä pitkään!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185863"/>
            <a:ext cx="10363200" cy="630237"/>
          </a:xfrm>
        </p:spPr>
        <p:txBody>
          <a:bodyPr/>
          <a:lstStyle/>
          <a:p>
            <a:r>
              <a:rPr lang="fi-FI" b="1" dirty="0"/>
              <a:t>Olemme kertoneet mitä halusimme..</a:t>
            </a:r>
          </a:p>
        </p:txBody>
      </p:sp>
      <p:pic>
        <p:nvPicPr>
          <p:cNvPr id="13" name="Pladsholder til billede 12">
            <a:extLst>
              <a:ext uri="{FF2B5EF4-FFF2-40B4-BE49-F238E27FC236}">
                <a16:creationId xmlns:a16="http://schemas.microsoft.com/office/drawing/2014/main" id="{E73076EA-B9C9-1140-A054-A4DE9E413C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4271" r="4271"/>
          <a:stretch>
            <a:fillRect/>
          </a:stretch>
        </p:blipFill>
        <p:spPr/>
      </p:pic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7DBB3A0E-E639-B347-A56C-980230298DCF}"/>
              </a:ext>
            </a:extLst>
          </p:cNvPr>
          <p:cNvSpPr txBox="1">
            <a:spLocks/>
          </p:cNvSpPr>
          <p:nvPr/>
        </p:nvSpPr>
        <p:spPr>
          <a:xfrm>
            <a:off x="5612788" y="2569077"/>
            <a:ext cx="6154989" cy="3349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  <a:defRPr sz="2800" kern="1200" spc="20" baseline="0">
                <a:solidFill>
                  <a:schemeClr val="tx1"/>
                </a:solidFill>
                <a:latin typeface="Telegraf" pitchFamily="2" charset="77"/>
                <a:ea typeface="+mn-ea"/>
                <a:cs typeface="+mn-cs"/>
              </a:defRPr>
            </a:lvl1pPr>
            <a:lvl2pPr marL="33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52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96600" indent="-2286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Wingdings" pitchFamily="2" charset="2"/>
              <a:buChar char="q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endParaRPr lang="en-US" sz="2000" dirty="0"/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60327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98254FC-D84B-864C-BF2E-6D7FD942A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>
                <a:solidFill>
                  <a:srgbClr val="26253E"/>
                </a:solidFill>
              </a:rPr>
              <a:pPr/>
              <a:t>23</a:t>
            </a:fld>
            <a:endParaRPr lang="da-DK" dirty="0">
              <a:solidFill>
                <a:srgbClr val="26253E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7E8138-C078-F747-91F2-D91EFB269793}"/>
              </a:ext>
            </a:extLst>
          </p:cNvPr>
          <p:cNvSpPr txBox="1">
            <a:spLocks/>
          </p:cNvSpPr>
          <p:nvPr/>
        </p:nvSpPr>
        <p:spPr>
          <a:xfrm>
            <a:off x="8978323" y="5779302"/>
            <a:ext cx="4027083" cy="3651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ts val="1050"/>
              </a:lnSpc>
              <a:spcBef>
                <a:spcPts val="0"/>
              </a:spcBef>
              <a:buFont typeface="Arial" panose="020B0604020202020204" pitchFamily="34" charset="0"/>
              <a:buNone/>
              <a:defRPr sz="75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44000" indent="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en-GB" sz="1800">
                <a:solidFill>
                  <a:srgbClr val="26253E"/>
                </a:solidFill>
                <a:latin typeface="Telegraf" pitchFamily="2" charset="77"/>
              </a:rPr>
              <a:t>&gt;&gt; </a:t>
            </a:r>
            <a:r>
              <a:rPr lang="fi-FI" sz="1800">
                <a:solidFill>
                  <a:srgbClr val="26253E"/>
                </a:solidFill>
                <a:latin typeface="Telegraf" pitchFamily="2" charset="77"/>
                <a:hlinkClick r:id="rId2"/>
              </a:rPr>
              <a:t>Aloitetaan nyt </a:t>
            </a:r>
            <a:endParaRPr lang="fi-FI" sz="1800">
              <a:solidFill>
                <a:srgbClr val="26253E"/>
              </a:solidFill>
              <a:latin typeface="Telegraf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9B628F-D8AA-B140-B480-AE51346DC8BC}"/>
              </a:ext>
            </a:extLst>
          </p:cNvPr>
          <p:cNvSpPr txBox="1">
            <a:spLocks/>
          </p:cNvSpPr>
          <p:nvPr/>
        </p:nvSpPr>
        <p:spPr>
          <a:xfrm>
            <a:off x="919846" y="2975013"/>
            <a:ext cx="11048999" cy="81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6000" b="1" dirty="0">
                <a:solidFill>
                  <a:srgbClr val="26253E"/>
                </a:solidFill>
                <a:latin typeface="Telegraf" pitchFamily="2" charset="77"/>
                <a:ea typeface="Times New Roman" panose="02020603050405020304" pitchFamily="18" charset="0"/>
              </a:rPr>
              <a:t>Kehitetään henkilöstön hallintaa yhdessä!</a:t>
            </a:r>
            <a:endParaRPr lang="fi-FI" sz="5400" b="1" dirty="0">
              <a:solidFill>
                <a:srgbClr val="26253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96DB1BE-92DE-6741-84BC-A71C4A6A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F219A4-3D92-C24B-850C-556356D4E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69526" y="1698896"/>
            <a:ext cx="5782836" cy="3965712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fi-FI" sz="2400" b="1" dirty="0"/>
              <a:t>94% työntekijöistä pysyisi pidempään yrityksessä, jos yritykset investoisivat heidän uraansa. </a:t>
            </a:r>
            <a:r>
              <a:rPr lang="fi-FI" sz="2400" dirty="0"/>
              <a:t>Ja tämän lisäksi, työntekijät yksinkertaisesti odottavat meidän hallitsevan heidän tietojaan </a:t>
            </a:r>
            <a:r>
              <a:rPr lang="fi-FI" sz="2400" dirty="0" err="1"/>
              <a:t>GDPR:n</a:t>
            </a:r>
            <a:r>
              <a:rPr lang="fi-FI" sz="2400" dirty="0"/>
              <a:t> mukaisesti. 
Toisin sanoen on aika kiinnittää huomiota työntekijöihin!</a:t>
            </a:r>
            <a:r>
              <a:rPr lang="en-US" sz="2400" b="1" dirty="0"/>
              <a:t>
</a:t>
            </a:r>
            <a:endParaRPr lang="da-DK" sz="2400" dirty="0"/>
          </a:p>
        </p:txBody>
      </p:sp>
      <p:pic>
        <p:nvPicPr>
          <p:cNvPr id="8" name="Pladsholder til billede 7" descr="Et billede, der indeholder tekst, visitkort, vektorgrafik&#10;&#10;Automatisk genereret beskrivelse">
            <a:extLst>
              <a:ext uri="{FF2B5EF4-FFF2-40B4-BE49-F238E27FC236}">
                <a16:creationId xmlns:a16="http://schemas.microsoft.com/office/drawing/2014/main" id="{80085A1B-74EB-9543-B943-F12D80C70C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542" b="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827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BEA9509-ED66-1540-8EF8-875A56E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t>4</a:t>
            </a:fld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21C3081-395B-3F4B-ABD7-C4B132EA1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9443" y="2124805"/>
            <a:ext cx="6099187" cy="3967076"/>
          </a:xfrm>
        </p:spPr>
        <p:txBody>
          <a:bodyPr/>
          <a:lstStyle/>
          <a:p>
            <a:pPr lvl="0"/>
            <a:r>
              <a:rPr lang="fi-FI" sz="2000" dirty="0"/>
              <a:t>Haluammeko olla GDPR-yhteensopivia?</a:t>
            </a:r>
            <a:br>
              <a:rPr lang="fi-FI" sz="2000" dirty="0"/>
            </a:br>
            <a:r>
              <a:rPr lang="fi-FI" sz="2000" dirty="0"/>
              <a:t>
Haluammeko tehdä tietojen ja asiakirjojen tallentamisesta, muokkaamisesta ja hallinnasta helppoa oikea-aikaisesti ja oikeilla käyttöoikeuksilla?</a:t>
            </a:r>
            <a:br>
              <a:rPr lang="fi-FI" sz="2000" dirty="0"/>
            </a:br>
            <a:r>
              <a:rPr lang="fi-FI" sz="2000" dirty="0"/>
              <a:t>
Haluammeko että työntekijämme tekevät aina parhaansa ja kasvavat yrityksen mukava?  </a:t>
            </a:r>
            <a:br>
              <a:rPr lang="fi-FI" sz="2000" dirty="0"/>
            </a:br>
            <a:r>
              <a:rPr lang="fi-FI" sz="2000" dirty="0"/>
              <a:t>
Haluammeko työntekijöidemme pysyvän mahdollisimman pitkään meillä töissä?</a:t>
            </a:r>
            <a:endParaRPr lang="da-DK" sz="2000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D7FF69-487D-034B-928C-38620383DBA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i-FI" b="1" dirty="0"/>
              <a:t>Käännetään tilanne ympäri</a:t>
            </a:r>
          </a:p>
        </p:txBody>
      </p:sp>
      <p:pic>
        <p:nvPicPr>
          <p:cNvPr id="17" name="Pladsholder til billede 16" descr="Et billede, der indeholder tekst, linjetegning&#10;&#10;Automatisk genereret beskrivelse">
            <a:extLst>
              <a:ext uri="{FF2B5EF4-FFF2-40B4-BE49-F238E27FC236}">
                <a16:creationId xmlns:a16="http://schemas.microsoft.com/office/drawing/2014/main" id="{E2BBBFF8-18EF-2A4A-A455-819ACD66F68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50" b="150"/>
          <a:stretch>
            <a:fillRect/>
          </a:stretch>
        </p:blipFill>
        <p:spPr>
          <a:xfrm>
            <a:off x="522190" y="2124805"/>
            <a:ext cx="3968578" cy="3967076"/>
          </a:xfrm>
        </p:spPr>
      </p:pic>
    </p:spTree>
    <p:extLst>
      <p:ext uri="{BB962C8B-B14F-4D97-AF65-F5344CB8AC3E}">
        <p14:creationId xmlns:p14="http://schemas.microsoft.com/office/powerpoint/2010/main" val="123593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C374-1ED1-7145-9C50-00A24A2F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43" y="1368001"/>
            <a:ext cx="6886271" cy="1732612"/>
          </a:xfrm>
        </p:spPr>
        <p:txBody>
          <a:bodyPr/>
          <a:lstStyle/>
          <a:p>
            <a:r>
              <a:rPr lang="fi-FI" sz="3200" dirty="0"/>
              <a:t>Näin voimme vastata työntekijöiden odotuksiin tänään ja tulevaisuudessa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11A742-8208-8E44-B036-6A660FB37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0582" y="4165378"/>
            <a:ext cx="4623951" cy="2032221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Digitaalisen HR-järjestelmän avulla voimme kerätä kaikki työntekijätiedot ja asiakirjat yhteen paikkaan. </a:t>
            </a:r>
            <a:r>
              <a:rPr lang="fi-FI" b="1" dirty="0"/>
              <a:t>Voimme hallita, kehittää ja säilyttää työntekijädataa </a:t>
            </a:r>
            <a:r>
              <a:rPr lang="fi-FI" dirty="0"/>
              <a:t>varmistaen samalla </a:t>
            </a:r>
            <a:r>
              <a:rPr lang="fi-FI" dirty="0" err="1"/>
              <a:t>GDPR:n</a:t>
            </a:r>
            <a:r>
              <a:rPr lang="fi-FI" dirty="0"/>
              <a:t> mukaisen tietojen ja asiakirjojen säilytyksen ja hallinnan. Sen avulla voimme helposti määrittää poistokäytäntöjä ja varmistaa, että säilytämme tietoja niin kauan kuin tarvitsemme GDPR-vaatimusten puitteissa.  </a:t>
            </a:r>
            <a:r>
              <a:rPr lang="en-US" dirty="0"/>
              <a:t>
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8EC968A-A1B4-EB42-A9AC-000AC9B2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DD65667-E928-6949-9083-91891C7B657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589384" y="3553381"/>
            <a:ext cx="4259547" cy="463070"/>
          </a:xfrm>
        </p:spPr>
        <p:txBody>
          <a:bodyPr/>
          <a:lstStyle/>
          <a:p>
            <a:r>
              <a:rPr lang="fi-FI" dirty="0"/>
              <a:t>HR-järjestelmä</a:t>
            </a:r>
            <a:endParaRPr lang="da-DK" dirty="0"/>
          </a:p>
        </p:txBody>
      </p:sp>
      <p:pic>
        <p:nvPicPr>
          <p:cNvPr id="24" name="Pladsholder til indhold 23" descr="Badge Tick1 kontur">
            <a:extLst>
              <a:ext uri="{FF2B5EF4-FFF2-40B4-BE49-F238E27FC236}">
                <a16:creationId xmlns:a16="http://schemas.microsoft.com/office/drawing/2014/main" id="{B7EB32EE-337D-A74A-8584-D97C1D3B19F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088" y="3637422"/>
            <a:ext cx="527050" cy="527050"/>
          </a:xfrm>
        </p:spPr>
      </p:pic>
      <p:pic>
        <p:nvPicPr>
          <p:cNvPr id="47" name="Pladsholder til indhold 46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DB7F3444-D290-BF42-B90F-A5894B971C6E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5"/>
          <a:stretch>
            <a:fillRect/>
          </a:stretch>
        </p:blipFill>
        <p:spPr>
          <a:xfrm>
            <a:off x="7429500" y="2303139"/>
            <a:ext cx="3935413" cy="3504260"/>
          </a:xfrm>
        </p:spPr>
      </p:pic>
    </p:spTree>
    <p:extLst>
      <p:ext uri="{BB962C8B-B14F-4D97-AF65-F5344CB8AC3E}">
        <p14:creationId xmlns:p14="http://schemas.microsoft.com/office/powerpoint/2010/main" val="362074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77A63-C345-B047-81C6-5DE8B0A4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628900"/>
            <a:ext cx="10609287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Miksi tämä kannattaa?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A0F803-726A-2348-97E9-670168A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47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D631C-3C39-6F46-8A18-BE4136A12480}"/>
              </a:ext>
            </a:extLst>
          </p:cNvPr>
          <p:cNvSpPr txBox="1">
            <a:spLocks/>
          </p:cNvSpPr>
          <p:nvPr/>
        </p:nvSpPr>
        <p:spPr>
          <a:xfrm>
            <a:off x="5207203" y="1306743"/>
            <a:ext cx="6459863" cy="2139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41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>
                <a:latin typeface="Telegraf" pitchFamily="2" charset="77"/>
              </a:rPr>
              <a:t>Varma </a:t>
            </a:r>
            <a:r>
              <a:rPr lang="fi-FI" sz="4000" dirty="0" err="1">
                <a:latin typeface="Telegraf" pitchFamily="2" charset="77"/>
              </a:rPr>
              <a:t>GDPR:n</a:t>
            </a:r>
            <a:r>
              <a:rPr lang="fi-FI" sz="4000" dirty="0">
                <a:latin typeface="Telegraf" pitchFamily="2" charset="77"/>
              </a:rPr>
              <a:t> </a:t>
            </a:r>
          </a:p>
          <a:p>
            <a:r>
              <a:rPr lang="fi-FI" sz="4000" dirty="0">
                <a:latin typeface="Telegraf" pitchFamily="2" charset="77"/>
              </a:rPr>
              <a:t>mukainen tietojen ja asiakirjojen hallinta</a:t>
            </a:r>
            <a:r>
              <a:rPr lang="da-DK" sz="4000" dirty="0"/>
              <a:t>
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ABE05-85B2-0F4C-99EA-1A00769E0A62}"/>
              </a:ext>
            </a:extLst>
          </p:cNvPr>
          <p:cNvSpPr txBox="1">
            <a:spLocks/>
          </p:cNvSpPr>
          <p:nvPr/>
        </p:nvSpPr>
        <p:spPr>
          <a:xfrm>
            <a:off x="5207203" y="3550405"/>
            <a:ext cx="5600497" cy="2139193"/>
          </a:xfrm>
          <a:prstGeom prst="rect">
            <a:avLst/>
          </a:prstGeom>
        </p:spPr>
        <p:txBody>
          <a:bodyPr/>
          <a:lstStyle>
            <a:lvl1pPr marL="108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108000" algn="l" defTabSz="914400" rtl="0" eaLnBrk="1" latinLnBrk="0" hangingPunct="1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000" dirty="0">
                <a:latin typeface="Telegraf" pitchFamily="2" charset="77"/>
              </a:rPr>
              <a:t>HR-järjestelmän ansiosta voimme unohtaa huolen siitä, että rikkoisimme GDPR-vaatimuksia, lakeja ja asetuksia. Henkilödata ja sen käsittely on haurasta ja tarkkaa, ja saatamme tietämättämme käsitellä tietoja väärin jos työskentelemme ilman digitaalista järjestelmää. </a:t>
            </a:r>
            <a:r>
              <a:rPr lang="en-US" sz="2000" dirty="0"/>
              <a:t>
</a:t>
            </a:r>
          </a:p>
        </p:txBody>
      </p:sp>
      <p:sp>
        <p:nvSpPr>
          <p:cNvPr id="4" name="Pladsholder til slidenummer 4">
            <a:extLst>
              <a:ext uri="{FF2B5EF4-FFF2-40B4-BE49-F238E27FC236}">
                <a16:creationId xmlns:a16="http://schemas.microsoft.com/office/drawing/2014/main" id="{A34BE51F-6064-2F47-B3B0-B1593E2533EA}"/>
              </a:ext>
            </a:extLst>
          </p:cNvPr>
          <p:cNvSpPr txBox="1">
            <a:spLocks/>
          </p:cNvSpPr>
          <p:nvPr/>
        </p:nvSpPr>
        <p:spPr>
          <a:xfrm>
            <a:off x="216001" y="216000"/>
            <a:ext cx="622200" cy="365125"/>
          </a:xfrm>
          <a:prstGeom prst="rect">
            <a:avLst/>
          </a:prstGeom>
        </p:spPr>
        <p:txBody>
          <a:bodyPr/>
          <a:lstStyle>
            <a:defPPr>
              <a:defRPr lang="en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21FDA0-9B75-FD4B-8974-211DAFD3C1D2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3452485-035D-1846-AD98-968F75EBE2A6}"/>
              </a:ext>
            </a:extLst>
          </p:cNvPr>
          <p:cNvCxnSpPr/>
          <p:nvPr/>
        </p:nvCxnSpPr>
        <p:spPr>
          <a:xfrm>
            <a:off x="5207204" y="3262624"/>
            <a:ext cx="118122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AB100F4E-D066-624B-8C7E-501BA969523D}"/>
              </a:ext>
            </a:extLst>
          </p:cNvPr>
          <p:cNvSpPr/>
          <p:nvPr/>
        </p:nvSpPr>
        <p:spPr>
          <a:xfrm>
            <a:off x="0" y="0"/>
            <a:ext cx="4443710" cy="6858000"/>
          </a:xfrm>
          <a:prstGeom prst="rect">
            <a:avLst/>
          </a:prstGeom>
          <a:solidFill>
            <a:srgbClr val="EFE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8170938-215F-7843-9A5E-E5386DF97BDC}"/>
              </a:ext>
            </a:extLst>
          </p:cNvPr>
          <p:cNvSpPr txBox="1"/>
          <p:nvPr/>
        </p:nvSpPr>
        <p:spPr>
          <a:xfrm>
            <a:off x="1528396" y="1677574"/>
            <a:ext cx="13869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0" dirty="0">
                <a:solidFill>
                  <a:srgbClr val="26253E"/>
                </a:solidFill>
                <a:latin typeface="Telegraf" pitchFamily="2" charset="7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456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071" y="2985103"/>
            <a:ext cx="8894729" cy="2186972"/>
          </a:xfrm>
        </p:spPr>
        <p:txBody>
          <a:bodyPr/>
          <a:lstStyle/>
          <a:p>
            <a:pPr lvl="0"/>
            <a:r>
              <a:rPr lang="fi-FI" sz="3200" dirty="0" err="1"/>
              <a:t>GDPR:n</a:t>
            </a:r>
            <a:r>
              <a:rPr lang="fi-FI" sz="3200" dirty="0"/>
              <a:t> rikkominen voi maksaa jopa 4 % yrityksen maailmanlaajuisesta kokonaisliikevaihdosta</a:t>
            </a:r>
            <a:r>
              <a:rPr lang="en-US" sz="3200" dirty="0"/>
              <a:t>
</a:t>
            </a:r>
            <a:endParaRPr lang="da-DK" sz="3200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19479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23086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3E2C69FF-277D-924E-A13C-2D658FC6F716}"/>
              </a:ext>
            </a:extLst>
          </p:cNvPr>
          <p:cNvSpPr/>
          <p:nvPr/>
        </p:nvSpPr>
        <p:spPr>
          <a:xfrm>
            <a:off x="838200" y="1322205"/>
            <a:ext cx="3613484" cy="3610742"/>
          </a:xfrm>
          <a:prstGeom prst="ellipse">
            <a:avLst/>
          </a:prstGeom>
          <a:solidFill>
            <a:srgbClr val="D8D8E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369E3-347A-B642-A993-66E3112B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9104" y="3245554"/>
            <a:ext cx="8140482" cy="2160811"/>
          </a:xfrm>
        </p:spPr>
        <p:txBody>
          <a:bodyPr/>
          <a:lstStyle/>
          <a:p>
            <a:pPr lvl="0"/>
            <a:r>
              <a:rPr lang="fi-FI" dirty="0"/>
              <a:t>77% ehdokkaista ei hae työtä mikäli he kokevat, että työnantaja ei suojaa heidän yksityisyyttään ja tietojaan</a:t>
            </a:r>
            <a:r>
              <a:rPr lang="da-DK" dirty="0"/>
              <a:t>
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BEF59FB-E5FF-D84D-B131-956561B2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FDA0-9B75-FD4B-8974-211DAFD3C1D2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054FE1B-5AD8-BF47-B3F7-F0097A167993}"/>
              </a:ext>
            </a:extLst>
          </p:cNvPr>
          <p:cNvSpPr txBox="1"/>
          <p:nvPr/>
        </p:nvSpPr>
        <p:spPr>
          <a:xfrm>
            <a:off x="1263794" y="1898795"/>
            <a:ext cx="2790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9000" b="1" dirty="0">
                <a:solidFill>
                  <a:srgbClr val="26253E">
                    <a:alpha val="20000"/>
                  </a:srgbClr>
                </a:solidFill>
                <a:latin typeface="Telegraf" pitchFamily="2" charset="77"/>
              </a:rPr>
              <a:t>77%</a:t>
            </a:r>
          </a:p>
        </p:txBody>
      </p:sp>
    </p:spTree>
    <p:extLst>
      <p:ext uri="{BB962C8B-B14F-4D97-AF65-F5344CB8AC3E}">
        <p14:creationId xmlns:p14="http://schemas.microsoft.com/office/powerpoint/2010/main" val="36138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lentech">
      <a:dk1>
        <a:srgbClr val="26243E"/>
      </a:dk1>
      <a:lt1>
        <a:srgbClr val="FFFFFF"/>
      </a:lt1>
      <a:dk2>
        <a:srgbClr val="26243E"/>
      </a:dk2>
      <a:lt2>
        <a:srgbClr val="E7E6E6"/>
      </a:lt2>
      <a:accent1>
        <a:srgbClr val="26243E"/>
      </a:accent1>
      <a:accent2>
        <a:srgbClr val="FFCFCD"/>
      </a:accent2>
      <a:accent3>
        <a:srgbClr val="E7E6E6"/>
      </a:accent3>
      <a:accent4>
        <a:srgbClr val="FFC870"/>
      </a:accent4>
      <a:accent5>
        <a:srgbClr val="3FC3B3"/>
      </a:accent5>
      <a:accent6>
        <a:srgbClr val="D04348"/>
      </a:accent6>
      <a:hlink>
        <a:srgbClr val="41405E"/>
      </a:hlink>
      <a:folHlink>
        <a:srgbClr val="26243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72318</TotalTime>
  <Words>635</Words>
  <Application>Microsoft Macintosh PowerPoint</Application>
  <PresentationFormat>Widescreen</PresentationFormat>
  <Paragraphs>96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Telegraf</vt:lpstr>
      <vt:lpstr>Times New Roman</vt:lpstr>
      <vt:lpstr>Wingdings</vt:lpstr>
      <vt:lpstr>Office Theme</vt:lpstr>
      <vt:lpstr>PowerPoint Presentation</vt:lpstr>
      <vt:lpstr>GDPR-vaatimukset ..ja henkilöstön kehittäminen ovat kriittisiä!
</vt:lpstr>
      <vt:lpstr>PowerPoint Presentation</vt:lpstr>
      <vt:lpstr>PowerPoint Presentation</vt:lpstr>
      <vt:lpstr>Näin voimme vastata työntekijöiden odotuksiin tänään ja tulevaisuudessa</vt:lpstr>
      <vt:lpstr>Miksi tämä kannattaa?</vt:lpstr>
      <vt:lpstr>PowerPoint Presentation</vt:lpstr>
      <vt:lpstr>GDPR:n rikkominen voi maksaa jopa 4 % yrityksen maailmanlaajuisesta kokonaisliikevaihdosta
</vt:lpstr>
      <vt:lpstr>77% ehdokkaista ei hae työtä mikäli he kokevat, että työnantaja ei suojaa heidän yksityisyyttään ja tietojaan
</vt:lpstr>
      <vt:lpstr>PowerPoint Presentation</vt:lpstr>
      <vt:lpstr> HR-järjestelmää käyttävien yritysten pystyvät 3.8 kertaa todennäköisemmin kehittämään ongelmanratkaisukykyä ja 6 kertaa todennäköisemmin ratkaisemaan suorituskykyyn vaikuttavat ongelmat 
</vt:lpstr>
      <vt:lpstr>Yritykset, jotka panostavat henkilöstön kehittämiseen, tunnistavat ja kehittävät 2,9 kertaa todennäköisemmin tulevia moniosaajia
</vt:lpstr>
      <vt:lpstr>94 % työntekijöistä viipyisi pidempään yrityksessä, jos heidän työpaikkansa panostaisi heidän uraansa
</vt:lpstr>
      <vt:lpstr>PowerPoint Presentation</vt:lpstr>
      <vt:lpstr> Yritykset, jotka panostavat henkilöstön hallintaan, onnistuvat 2,4 kertaa todennäköisemmin palkkaamaan oikeat työntekijät. Näin tietysti vältytään kalliilta virherekrytoinneilta
</vt:lpstr>
      <vt:lpstr>Henkilöstön kehittämiseen panostavien yrityksien liikevaihdon kasvu on  2,2 kertaa suurempaa ja voittoprosentti jopa 2,1 kertainen
</vt:lpstr>
      <vt:lpstr>Kerrataan vielä  HR-järjestelmä auttaa meitä tallentamaan ja hallitsemaan työntekijätietoja ja asiakirjoja GDPR:n mukaisesti. Sen avulla voimme helpottaa työntekijöiden kehitystä ja siten lisätä työntekijöiden tyytyväisyyttä ja pysyvyyttä. Ja viime kädessä tämä kaikki auttaa meitä parantamaan tulostamme. </vt:lpstr>
      <vt:lpstr>…Ei siinä kaikki!</vt:lpstr>
      <vt:lpstr>PowerPoint Presentation</vt:lpstr>
      <vt:lpstr>PowerPoint Presentation</vt:lpstr>
      <vt:lpstr> Teimme sinulle kaiken valmiiksi – listasimme myös  järjestelmän vaatimusmäärittelyt sinun vapaaseen käyttöösi  Katso tästä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Larsen</dc:creator>
  <cp:lastModifiedBy>Angelika Toivanen</cp:lastModifiedBy>
  <cp:revision>354</cp:revision>
  <dcterms:created xsi:type="dcterms:W3CDTF">2022-07-05T19:57:09Z</dcterms:created>
  <dcterms:modified xsi:type="dcterms:W3CDTF">2022-11-10T12:58:55Z</dcterms:modified>
</cp:coreProperties>
</file>